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60" r:id="rId2"/>
    <p:sldId id="508" r:id="rId3"/>
    <p:sldId id="299" r:id="rId4"/>
    <p:sldId id="292" r:id="rId5"/>
    <p:sldId id="420" r:id="rId6"/>
    <p:sldId id="288" r:id="rId7"/>
    <p:sldId id="455" r:id="rId8"/>
    <p:sldId id="456" r:id="rId9"/>
    <p:sldId id="415" r:id="rId10"/>
    <p:sldId id="416" r:id="rId11"/>
    <p:sldId id="454" r:id="rId12"/>
    <p:sldId id="417" r:id="rId13"/>
    <p:sldId id="418" r:id="rId14"/>
    <p:sldId id="419" r:id="rId15"/>
    <p:sldId id="422" r:id="rId16"/>
    <p:sldId id="423" r:id="rId17"/>
    <p:sldId id="424" r:id="rId18"/>
    <p:sldId id="425" r:id="rId19"/>
    <p:sldId id="428" r:id="rId20"/>
    <p:sldId id="427" r:id="rId21"/>
    <p:sldId id="426" r:id="rId22"/>
    <p:sldId id="429" r:id="rId23"/>
    <p:sldId id="430" r:id="rId24"/>
    <p:sldId id="431" r:id="rId25"/>
    <p:sldId id="432" r:id="rId26"/>
    <p:sldId id="433" r:id="rId27"/>
    <p:sldId id="434" r:id="rId28"/>
    <p:sldId id="475" r:id="rId29"/>
    <p:sldId id="479" r:id="rId30"/>
    <p:sldId id="486" r:id="rId31"/>
    <p:sldId id="472" r:id="rId32"/>
    <p:sldId id="490" r:id="rId33"/>
    <p:sldId id="468" r:id="rId34"/>
    <p:sldId id="496" r:id="rId35"/>
    <p:sldId id="509" r:id="rId36"/>
    <p:sldId id="510" r:id="rId37"/>
    <p:sldId id="511" r:id="rId38"/>
    <p:sldId id="512" r:id="rId39"/>
    <p:sldId id="513" r:id="rId40"/>
    <p:sldId id="514" r:id="rId41"/>
    <p:sldId id="515" r:id="rId4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840000"/>
    <a:srgbClr val="12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5" autoAdjust="0"/>
    <p:restoredTop sz="95431" autoAdjust="0"/>
  </p:normalViewPr>
  <p:slideViewPr>
    <p:cSldViewPr>
      <p:cViewPr varScale="1">
        <p:scale>
          <a:sx n="98" d="100"/>
          <a:sy n="98" d="100"/>
        </p:scale>
        <p:origin x="1432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fld id="{C0571D28-2707-4699-BC8A-83868C86C127}" type="datetimeFigureOut">
              <a:rPr lang="en-US" altLang="zh-CN"/>
              <a:pPr>
                <a:defRPr/>
              </a:pPr>
              <a:t>11/20/2016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fld id="{656B5797-18CA-47C4-9796-C510BB3208F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198936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MS PGothic" pitchFamily="34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smtClean="0"/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B580063-79DE-4D9D-A045-3D011283C7F8}" type="slidenum">
              <a:rPr lang="en-US" altLang="zh-CN" smtClean="0">
                <a:solidFill>
                  <a:srgbClr val="000000"/>
                </a:solidFill>
              </a:rPr>
              <a:pPr/>
              <a:t>6</a:t>
            </a:fld>
            <a:endParaRPr lang="en-US" altLang="zh-CN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867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smtClean="0"/>
          </a:p>
        </p:txBody>
      </p:sp>
      <p:sp>
        <p:nvSpPr>
          <p:cNvPr id="22531" name="Slide Number Placehold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9AAD077-4149-4F75-904A-F5C1E0717F31}" type="slidenum">
              <a:rPr lang="en-US" altLang="zh-CN" sz="1200">
                <a:solidFill>
                  <a:srgbClr val="000000"/>
                </a:solidFill>
                <a:latin typeface="Calibri" pitchFamily="34" charset="0"/>
                <a:ea typeface="MS PGothic" pitchFamily="34" charset="-128"/>
              </a:rPr>
              <a:pPr algn="r"/>
              <a:t>7</a:t>
            </a:fld>
            <a:endParaRPr lang="en-US" altLang="zh-CN" sz="1200">
              <a:solidFill>
                <a:srgbClr val="000000"/>
              </a:solidFill>
              <a:latin typeface="Calibri" pitchFamily="34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7915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CED0F5-08D5-479B-BE2C-C6AFD53DB6DE}" type="datetimeFigureOut">
              <a:rPr lang="en-US" altLang="zh-CN"/>
              <a:pPr>
                <a:defRPr/>
              </a:pPr>
              <a:t>11/20/2016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8DA201-622B-4DD8-950B-B25E1F2D16A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1AC08E-4263-4978-927E-FE4F8742ABE0}" type="datetimeFigureOut">
              <a:rPr lang="en-US" altLang="zh-CN"/>
              <a:pPr>
                <a:defRPr/>
              </a:pPr>
              <a:t>11/20/2016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A05D97-F4B8-4420-8604-2F2FE4C5D32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E56733-247F-4486-9067-6C8A59AEDE44}" type="datetimeFigureOut">
              <a:rPr lang="en-US" altLang="zh-CN"/>
              <a:pPr>
                <a:defRPr/>
              </a:pPr>
              <a:t>11/20/2016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A33EB5-3690-47A8-AED9-7C64CF804E3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58B01A-2A68-4B98-9776-E8DE8DD3552C}" type="datetimeFigureOut">
              <a:rPr lang="en-US" altLang="zh-CN"/>
              <a:pPr>
                <a:defRPr/>
              </a:pPr>
              <a:t>11/20/2016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C095EA-FF3A-40E7-AECF-E7CC678E2A1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D2BFF9-D00E-4992-931E-3D56EF947BBA}" type="datetimeFigureOut">
              <a:rPr lang="en-US" altLang="zh-CN"/>
              <a:pPr>
                <a:defRPr/>
              </a:pPr>
              <a:t>11/20/2016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9B4412-6DF0-4144-AE23-9F6227D0388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72DB83-F599-4D80-A07E-85901D5A02CE}" type="datetimeFigureOut">
              <a:rPr lang="en-US" altLang="zh-CN"/>
              <a:pPr>
                <a:defRPr/>
              </a:pPr>
              <a:t>11/20/2016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8480C6-DF47-464E-98D8-01499366FD4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D00215-4441-473D-931D-BA51DF1329A6}" type="datetimeFigureOut">
              <a:rPr lang="en-US" altLang="zh-CN"/>
              <a:pPr>
                <a:defRPr/>
              </a:pPr>
              <a:t>11/20/2016</a:t>
            </a:fld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0D5D60-2881-49AE-871B-8770538AB12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A2F09C-F3EA-4A54-B464-3DA2D0BC38C0}" type="datetimeFigureOut">
              <a:rPr lang="en-US" altLang="zh-CN"/>
              <a:pPr>
                <a:defRPr/>
              </a:pPr>
              <a:t>11/20/2016</a:t>
            </a:fld>
            <a:endParaRPr lang="en-US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D32D91-D565-4670-9697-3DC157FBF3A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E8F91B-9C3B-4AE3-8BF7-2E5652BBF502}" type="datetimeFigureOut">
              <a:rPr lang="en-US" altLang="zh-CN"/>
              <a:pPr>
                <a:defRPr/>
              </a:pPr>
              <a:t>11/20/2016</a:t>
            </a:fld>
            <a:endParaRPr lang="en-US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AA63C2-D261-4E3E-B6C2-D810D6EE8E5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03A655-8268-4FBE-9F7B-A6AE67D729C6}" type="datetimeFigureOut">
              <a:rPr lang="en-US" altLang="zh-CN"/>
              <a:pPr>
                <a:defRPr/>
              </a:pPr>
              <a:t>11/20/2016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411C80-16DD-4C73-87CA-8307EDE2DBD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21C998-C9B8-4DF2-AD46-112F4BA4928D}" type="datetimeFigureOut">
              <a:rPr lang="en-US" altLang="zh-CN"/>
              <a:pPr>
                <a:defRPr/>
              </a:pPr>
              <a:t>11/20/2016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034DC9-F00A-47C8-8A17-1CF7E1766B1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841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fld id="{1348CC70-BE49-4D7F-9338-362BA0DFE3ED}" type="datetimeFigureOut">
              <a:rPr lang="en-US" altLang="zh-CN"/>
              <a:pPr>
                <a:defRPr/>
              </a:pPr>
              <a:t>11/20/2016</a:t>
            </a:fld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  <a:ea typeface="MS PGothic" pitchFamily="34" charset="-128"/>
              </a:defRPr>
            </a:lvl1pPr>
          </a:lstStyle>
          <a:p>
            <a:pPr>
              <a:defRPr/>
            </a:pPr>
            <a:fld id="{4D5BF8BA-8FE6-442A-8C6A-04653B349CD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bg1"/>
          </a:solidFill>
          <a:latin typeface="Albertus Extra Bold" pitchFamily="34" charset="0"/>
          <a:ea typeface="MS PGothic" pitchFamily="34" charset="-128"/>
          <a:cs typeface="ＭＳ Ｐゴシック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lbertus Extra Bold" charset="0"/>
          <a:ea typeface="MS PGothic" pitchFamily="34" charset="-128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lbertus Extra Bold" charset="0"/>
          <a:ea typeface="MS PGothic" pitchFamily="34" charset="-128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lbertus Extra Bold" charset="0"/>
          <a:ea typeface="MS PGothic" pitchFamily="34" charset="-128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lbertus Extra Bold" charset="0"/>
          <a:ea typeface="MS PGothic" pitchFamily="34" charset="-128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lbertus Extra Bold" charset="0"/>
          <a:ea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lbertus Extra Bold" charset="0"/>
          <a:ea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lbertus Extra Bold" charset="0"/>
          <a:ea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>
          <a:solidFill>
            <a:schemeClr val="bg1"/>
          </a:solidFill>
          <a:latin typeface="Albertus Extra Bold" charset="0"/>
          <a:ea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bg1"/>
          </a:solidFill>
          <a:latin typeface="Adobe Caslon Pro" pitchFamily="18" charset="0"/>
          <a:ea typeface="MS PGothic" pitchFamily="34" charset="-128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bg1"/>
          </a:solidFill>
          <a:latin typeface="Adobe Caslon Pro" pitchFamily="18" charset="0"/>
          <a:ea typeface="MS PGothic" pitchFamily="34" charset="-128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bg1"/>
          </a:solidFill>
          <a:latin typeface="Adobe Caslon Pro" pitchFamily="18" charset="0"/>
          <a:ea typeface="MS PGothic" pitchFamily="34" charset="-128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bg1"/>
          </a:solidFill>
          <a:latin typeface="Adobe Caslon Pro" pitchFamily="18" charset="0"/>
          <a:ea typeface="MS PGothic" pitchFamily="34" charset="-128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bg1"/>
          </a:solidFill>
          <a:latin typeface="Adobe Caslon Pro" pitchFamily="18" charset="0"/>
          <a:ea typeface="MS PGothic" pitchFamily="34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://cs.nyu.edu/~fergus/tutorials/deep_learning_cvpr12/" TargetMode="External"/><Relationship Id="rId3" Type="http://schemas.openxmlformats.org/officeDocument/2006/relationships/hyperlink" Target="http://eblearn.sourceforge.net/" TargetMode="External"/><Relationship Id="rId7" Type="http://schemas.openxmlformats.org/officeDocument/2006/relationships/hyperlink" Target="http://www.torch.ch/" TargetMode="External"/><Relationship Id="rId2" Type="http://schemas.openxmlformats.org/officeDocument/2006/relationships/hyperlink" Target="http://deeplearning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i.stanford.edu/~quocle/rica_release.zip" TargetMode="External"/><Relationship Id="rId5" Type="http://schemas.openxmlformats.org/officeDocument/2006/relationships/hyperlink" Target="http://deeplearning.net/software/theano/" TargetMode="External"/><Relationship Id="rId4" Type="http://schemas.openxmlformats.org/officeDocument/2006/relationships/hyperlink" Target="http://lush.sourceforge.net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 txBox="1">
            <a:spLocks/>
          </p:cNvSpPr>
          <p:nvPr/>
        </p:nvSpPr>
        <p:spPr bwMode="auto">
          <a:xfrm>
            <a:off x="228600" y="1905000"/>
            <a:ext cx="8686800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zh-CN" altLang="en-US" sz="4800">
                <a:solidFill>
                  <a:srgbClr val="FFFFFF"/>
                </a:solidFill>
                <a:latin typeface="Albertus Extra Bold"/>
                <a:ea typeface="黑体" pitchFamily="49" charset="-122"/>
              </a:rPr>
              <a:t>深度学习的基本理论与方法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latin typeface="黑体" pitchFamily="49" charset="-122"/>
                <a:ea typeface="黑体" pitchFamily="49" charset="-122"/>
              </a:rPr>
              <a:t>动 机</a:t>
            </a:r>
            <a:r>
              <a:rPr lang="en-US" altLang="zh-CN" b="1" smtClean="0">
                <a:latin typeface="黑体" pitchFamily="49" charset="-122"/>
                <a:ea typeface="黑体" pitchFamily="49" charset="-122"/>
              </a:rPr>
              <a:t>——</a:t>
            </a:r>
            <a:r>
              <a:rPr lang="zh-CN" altLang="en-US" b="1" smtClean="0">
                <a:latin typeface="黑体" pitchFamily="49" charset="-122"/>
                <a:ea typeface="黑体" pitchFamily="49" charset="-122"/>
              </a:rPr>
              <a:t>为什么采用层次网络结构</a:t>
            </a:r>
          </a:p>
        </p:txBody>
      </p:sp>
      <p:sp>
        <p:nvSpPr>
          <p:cNvPr id="25602" name="Rectangle 3"/>
          <p:cNvSpPr>
            <a:spLocks noGrp="1"/>
          </p:cNvSpPr>
          <p:nvPr>
            <p:ph type="body" idx="1"/>
          </p:nvPr>
        </p:nvSpPr>
        <p:spPr>
          <a:xfrm>
            <a:off x="381000" y="1189038"/>
            <a:ext cx="8229600" cy="4525962"/>
          </a:xfrm>
        </p:spPr>
        <p:txBody>
          <a:bodyPr/>
          <a:lstStyle/>
          <a:p>
            <a:r>
              <a:rPr lang="zh-CN" altLang="en-US" sz="2400" b="1" smtClean="0">
                <a:latin typeface="Adobe Caslon Pro"/>
                <a:ea typeface="楷体" pitchFamily="49" charset="-122"/>
              </a:rPr>
              <a:t>人脑视觉机理</a:t>
            </a:r>
          </a:p>
          <a:p>
            <a:pPr>
              <a:buFont typeface="Wingdings" pitchFamily="2" charset="2"/>
              <a:buChar char="ü"/>
            </a:pPr>
            <a:r>
              <a:rPr lang="zh-CN" altLang="en-US" sz="2000" smtClean="0">
                <a:latin typeface="Adobe Caslon Pro"/>
                <a:ea typeface="楷体" pitchFamily="49" charset="-122"/>
              </a:rPr>
              <a:t>人的视觉系统的信息处理是分级的</a:t>
            </a:r>
          </a:p>
          <a:p>
            <a:pPr>
              <a:buFont typeface="Wingdings" pitchFamily="2" charset="2"/>
              <a:buChar char="ü"/>
            </a:pPr>
            <a:r>
              <a:rPr lang="zh-CN" altLang="en-US" sz="2000" smtClean="0">
                <a:latin typeface="Adobe Caslon Pro"/>
                <a:ea typeface="楷体" pitchFamily="49" charset="-122"/>
              </a:rPr>
              <a:t>高层的特征是低层特征的组合，从低层到高层的特征表示越来越抽象，越来越能表现语义或者意图</a:t>
            </a:r>
          </a:p>
          <a:p>
            <a:pPr>
              <a:buFont typeface="Wingdings" pitchFamily="2" charset="2"/>
              <a:buChar char="ü"/>
            </a:pPr>
            <a:r>
              <a:rPr lang="zh-CN" altLang="en-US" sz="2000" smtClean="0">
                <a:latin typeface="Adobe Caslon Pro"/>
                <a:ea typeface="楷体" pitchFamily="49" charset="-122"/>
              </a:rPr>
              <a:t>抽象层面越高，存在的可能猜测就越少，就越利于分类</a:t>
            </a:r>
          </a:p>
        </p:txBody>
      </p:sp>
      <p:pic>
        <p:nvPicPr>
          <p:cNvPr id="25603" name="Picture 4"/>
          <p:cNvPicPr>
            <a:picLocks noChangeAspect="1" noChangeArrowheads="1"/>
          </p:cNvPicPr>
          <p:nvPr/>
        </p:nvPicPr>
        <p:blipFill>
          <a:blip r:embed="rId2"/>
          <a:srcRect l="28697" t="17708" r="19180" b="12639"/>
          <a:stretch>
            <a:fillRect/>
          </a:stretch>
        </p:blipFill>
        <p:spPr bwMode="auto">
          <a:xfrm>
            <a:off x="1295400" y="3038475"/>
            <a:ext cx="6477000" cy="381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b="1" smtClean="0">
                <a:latin typeface="黑体" pitchFamily="49" charset="-122"/>
                <a:ea typeface="黑体" pitchFamily="49" charset="-122"/>
              </a:rPr>
              <a:t>动 机</a:t>
            </a:r>
            <a:r>
              <a:rPr lang="en-US" altLang="zh-CN" b="1" smtClean="0">
                <a:latin typeface="黑体" pitchFamily="49" charset="-122"/>
                <a:ea typeface="黑体" pitchFamily="49" charset="-122"/>
              </a:rPr>
              <a:t>——</a:t>
            </a:r>
            <a:r>
              <a:rPr lang="zh-CN" altLang="en-US" b="1" smtClean="0">
                <a:latin typeface="黑体" pitchFamily="49" charset="-122"/>
                <a:ea typeface="黑体" pitchFamily="49" charset="-122"/>
              </a:rPr>
              <a:t>为什么采用层次网络结构</a:t>
            </a:r>
            <a:endParaRPr lang="en-US" altLang="zh-CN" b="1" smtClean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6626" name="Content Placeholder 2"/>
          <p:cNvSpPr>
            <a:spLocks noGrp="1"/>
          </p:cNvSpPr>
          <p:nvPr>
            <p:ph idx="4294967295"/>
          </p:nvPr>
        </p:nvSpPr>
        <p:spPr>
          <a:xfrm>
            <a:off x="304800" y="1524000"/>
            <a:ext cx="8229600" cy="4525963"/>
          </a:xfrm>
        </p:spPr>
        <p:txBody>
          <a:bodyPr/>
          <a:lstStyle/>
          <a:p>
            <a:r>
              <a:rPr lang="zh-CN" altLang="en-US" smtClean="0">
                <a:latin typeface="Adobe Caslon Pro"/>
                <a:ea typeface="楷体" pitchFamily="49" charset="-122"/>
              </a:rPr>
              <a:t>视觉的层次性</a:t>
            </a:r>
          </a:p>
          <a:p>
            <a:pPr>
              <a:buFont typeface="Wingdings" pitchFamily="2" charset="2"/>
              <a:buChar char="ü"/>
            </a:pPr>
            <a:r>
              <a:rPr lang="zh-CN" altLang="en-US" sz="2400" smtClean="0">
                <a:latin typeface="楷体" pitchFamily="49" charset="-122"/>
                <a:ea typeface="楷体" pitchFamily="49" charset="-122"/>
              </a:rPr>
              <a:t>属性学习，类别作为属性的一种组合映射</a:t>
            </a:r>
          </a:p>
          <a:p>
            <a:pPr>
              <a:buFont typeface="Wingdings" pitchFamily="2" charset="2"/>
              <a:buNone/>
            </a:pPr>
            <a:r>
              <a:rPr lang="en-US" altLang="zh-CN" sz="2400" smtClean="0">
                <a:latin typeface="楷体" pitchFamily="49" charset="-122"/>
                <a:ea typeface="楷体" pitchFamily="49" charset="-122"/>
              </a:rPr>
              <a:t>   Lampert et al. CVPR’09</a:t>
            </a:r>
          </a:p>
          <a:p>
            <a:pPr lvl="1"/>
            <a:endParaRPr lang="en-US" altLang="zh-CN" sz="1800" smtClean="0">
              <a:latin typeface="楷体" pitchFamily="49" charset="-122"/>
              <a:ea typeface="楷体" pitchFamily="49" charset="-122"/>
            </a:endParaRPr>
          </a:p>
          <a:p>
            <a:pPr>
              <a:buFont typeface="Arial" charset="0"/>
              <a:buNone/>
            </a:pPr>
            <a:endParaRPr lang="zh-CN" altLang="en-US" smtClean="0">
              <a:latin typeface="楷体" pitchFamily="49" charset="-122"/>
              <a:ea typeface="楷体" pitchFamily="49" charset="-122"/>
            </a:endParaRPr>
          </a:p>
          <a:p>
            <a:endParaRPr lang="en-US" altLang="zh-CN" smtClean="0">
              <a:latin typeface="楷体" pitchFamily="49" charset="-122"/>
              <a:ea typeface="楷体" pitchFamily="49" charset="-122"/>
            </a:endParaRPr>
          </a:p>
          <a:p>
            <a:endParaRPr lang="en-US" altLang="zh-CN" smtClean="0">
              <a:latin typeface="Adobe Caslon Pro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296863" y="1143000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628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08675" y="2881313"/>
            <a:ext cx="3206750" cy="403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29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76400" y="4506913"/>
            <a:ext cx="3962400" cy="2046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0" name="Rectangle 7"/>
          <p:cNvSpPr>
            <a:spLocks noChangeArrowheads="1"/>
          </p:cNvSpPr>
          <p:nvPr/>
        </p:nvSpPr>
        <p:spPr bwMode="auto">
          <a:xfrm>
            <a:off x="211138" y="4419600"/>
            <a:ext cx="1403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zh-CN" altLang="en-US" sz="2400">
                <a:solidFill>
                  <a:srgbClr val="FFFFFF"/>
                </a:solidFill>
                <a:latin typeface="Adobe Caslon Pro"/>
                <a:ea typeface="楷体" pitchFamily="49" charset="-122"/>
              </a:rPr>
              <a:t>类别标签</a:t>
            </a:r>
            <a:endParaRPr lang="zh-CN" altLang="en-US" sz="1400">
              <a:ea typeface="楷体" pitchFamily="49" charset="-122"/>
            </a:endParaRPr>
          </a:p>
        </p:txBody>
      </p:sp>
      <p:sp>
        <p:nvSpPr>
          <p:cNvPr id="26631" name="Rectangle 8"/>
          <p:cNvSpPr>
            <a:spLocks noChangeArrowheads="1"/>
          </p:cNvSpPr>
          <p:nvPr/>
        </p:nvSpPr>
        <p:spPr bwMode="auto">
          <a:xfrm>
            <a:off x="806450" y="5105400"/>
            <a:ext cx="793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zh-CN" altLang="en-US" sz="2400">
                <a:solidFill>
                  <a:srgbClr val="FFFFFF"/>
                </a:solidFill>
                <a:latin typeface="Adobe Caslon Pro"/>
                <a:ea typeface="楷体" pitchFamily="49" charset="-122"/>
              </a:rPr>
              <a:t>属性</a:t>
            </a:r>
            <a:endParaRPr lang="zh-CN" altLang="en-US" sz="1400">
              <a:ea typeface="楷体" pitchFamily="49" charset="-122"/>
            </a:endParaRPr>
          </a:p>
        </p:txBody>
      </p:sp>
      <p:sp>
        <p:nvSpPr>
          <p:cNvPr id="26632" name="Rectangle 9"/>
          <p:cNvSpPr>
            <a:spLocks noChangeArrowheads="1"/>
          </p:cNvSpPr>
          <p:nvPr/>
        </p:nvSpPr>
        <p:spPr bwMode="auto">
          <a:xfrm>
            <a:off x="203200" y="6019800"/>
            <a:ext cx="14033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zh-CN" altLang="en-US" sz="2400">
                <a:solidFill>
                  <a:srgbClr val="FFFFFF"/>
                </a:solidFill>
                <a:latin typeface="Adobe Caslon Pro"/>
                <a:ea typeface="楷体" pitchFamily="49" charset="-122"/>
              </a:rPr>
              <a:t>图像特征</a:t>
            </a:r>
            <a:endParaRPr lang="zh-CN" altLang="en-US" sz="1400">
              <a:ea typeface="楷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latin typeface="黑体" pitchFamily="49" charset="-122"/>
                <a:ea typeface="黑体" pitchFamily="49" charset="-122"/>
              </a:rPr>
              <a:t>动 机</a:t>
            </a:r>
            <a:r>
              <a:rPr lang="en-US" altLang="zh-CN" b="1" smtClean="0">
                <a:latin typeface="黑体" pitchFamily="49" charset="-122"/>
                <a:ea typeface="黑体" pitchFamily="49" charset="-122"/>
              </a:rPr>
              <a:t>——</a:t>
            </a:r>
            <a:r>
              <a:rPr lang="zh-CN" altLang="en-US" b="1" smtClean="0">
                <a:latin typeface="黑体" pitchFamily="49" charset="-122"/>
                <a:ea typeface="黑体" pitchFamily="49" charset="-122"/>
              </a:rPr>
              <a:t>为什么采用层次网络结构</a:t>
            </a:r>
          </a:p>
        </p:txBody>
      </p:sp>
      <p:sp>
        <p:nvSpPr>
          <p:cNvPr id="27650" name="Rectangle 3"/>
          <p:cNvSpPr>
            <a:spLocks noGrp="1"/>
          </p:cNvSpPr>
          <p:nvPr>
            <p:ph type="body" idx="1"/>
          </p:nvPr>
        </p:nvSpPr>
        <p:spPr>
          <a:xfrm>
            <a:off x="304800" y="1219200"/>
            <a:ext cx="3886200" cy="4525963"/>
          </a:xfrm>
        </p:spPr>
        <p:txBody>
          <a:bodyPr/>
          <a:lstStyle/>
          <a:p>
            <a:r>
              <a:rPr lang="zh-CN" altLang="en-US" sz="2800" smtClean="0">
                <a:latin typeface="Adobe Caslon Pro"/>
                <a:ea typeface="楷体" pitchFamily="49" charset="-122"/>
              </a:rPr>
              <a:t>特征表示的粒度</a:t>
            </a:r>
          </a:p>
          <a:p>
            <a:pPr>
              <a:buFont typeface="Wingdings" pitchFamily="2" charset="2"/>
              <a:buChar char="ü"/>
            </a:pPr>
            <a:r>
              <a:rPr lang="zh-CN" altLang="en-US" sz="2400" smtClean="0">
                <a:latin typeface="Adobe Caslon Pro"/>
                <a:ea typeface="楷体" pitchFamily="49" charset="-122"/>
              </a:rPr>
              <a:t>具有结构性（或者语义）的高层特征对于分类更有意义</a:t>
            </a:r>
          </a:p>
        </p:txBody>
      </p:sp>
      <p:pic>
        <p:nvPicPr>
          <p:cNvPr id="27651" name="Picture 4"/>
          <p:cNvPicPr>
            <a:picLocks noChangeAspect="1" noChangeArrowheads="1"/>
          </p:cNvPicPr>
          <p:nvPr/>
        </p:nvPicPr>
        <p:blipFill>
          <a:blip r:embed="rId2"/>
          <a:srcRect l="28111" t="30841" r="19180" b="12500"/>
          <a:stretch>
            <a:fillRect/>
          </a:stretch>
        </p:blipFill>
        <p:spPr bwMode="auto">
          <a:xfrm>
            <a:off x="4267200" y="1828800"/>
            <a:ext cx="4267200" cy="2579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5"/>
          <p:cNvPicPr>
            <a:picLocks noChangeAspect="1" noChangeArrowheads="1"/>
          </p:cNvPicPr>
          <p:nvPr/>
        </p:nvPicPr>
        <p:blipFill>
          <a:blip r:embed="rId3"/>
          <a:srcRect l="25183" t="15625" r="13324" b="52083"/>
          <a:stretch>
            <a:fillRect/>
          </a:stretch>
        </p:blipFill>
        <p:spPr bwMode="auto">
          <a:xfrm>
            <a:off x="533400" y="4495800"/>
            <a:ext cx="8001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latin typeface="黑体" pitchFamily="49" charset="-122"/>
                <a:ea typeface="黑体" pitchFamily="49" charset="-122"/>
              </a:rPr>
              <a:t>动 机</a:t>
            </a:r>
            <a:r>
              <a:rPr lang="en-US" altLang="zh-CN" b="1" smtClean="0">
                <a:latin typeface="黑体" pitchFamily="49" charset="-122"/>
                <a:ea typeface="黑体" pitchFamily="49" charset="-122"/>
              </a:rPr>
              <a:t>——</a:t>
            </a:r>
            <a:r>
              <a:rPr lang="zh-CN" altLang="en-US" b="1" smtClean="0">
                <a:latin typeface="黑体" pitchFamily="49" charset="-122"/>
                <a:ea typeface="黑体" pitchFamily="49" charset="-122"/>
              </a:rPr>
              <a:t>为什么采用层次网络结构</a:t>
            </a:r>
          </a:p>
        </p:txBody>
      </p:sp>
      <p:sp>
        <p:nvSpPr>
          <p:cNvPr id="28674" name="Rectangle 3"/>
          <p:cNvSpPr>
            <a:spLocks noGrp="1"/>
          </p:cNvSpPr>
          <p:nvPr>
            <p:ph type="body" idx="1"/>
          </p:nvPr>
        </p:nvSpPr>
        <p:spPr>
          <a:xfrm>
            <a:off x="457200" y="1143000"/>
            <a:ext cx="8229600" cy="4525963"/>
          </a:xfrm>
        </p:spPr>
        <p:txBody>
          <a:bodyPr/>
          <a:lstStyle/>
          <a:p>
            <a:r>
              <a:rPr lang="zh-CN" altLang="en-US" sz="2800" smtClean="0">
                <a:latin typeface="Adobe Caslon Pro"/>
                <a:ea typeface="楷体" pitchFamily="49" charset="-122"/>
              </a:rPr>
              <a:t>初级（浅层）特征表示</a:t>
            </a:r>
          </a:p>
        </p:txBody>
      </p:sp>
      <p:pic>
        <p:nvPicPr>
          <p:cNvPr id="28675" name="Picture 4"/>
          <p:cNvPicPr>
            <a:picLocks noChangeAspect="1" noChangeArrowheads="1"/>
          </p:cNvPicPr>
          <p:nvPr/>
        </p:nvPicPr>
        <p:blipFill>
          <a:blip r:embed="rId2"/>
          <a:srcRect l="25183" t="22917" r="14494" b="11458"/>
          <a:stretch>
            <a:fillRect/>
          </a:stretch>
        </p:blipFill>
        <p:spPr bwMode="auto">
          <a:xfrm>
            <a:off x="1066800" y="1828800"/>
            <a:ext cx="6629400" cy="405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6" name="Rectangle 5"/>
          <p:cNvSpPr>
            <a:spLocks noChangeArrowheads="1"/>
          </p:cNvSpPr>
          <p:nvPr/>
        </p:nvSpPr>
        <p:spPr bwMode="auto">
          <a:xfrm>
            <a:off x="1066800" y="6157913"/>
            <a:ext cx="72421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zh-CN" altLang="en-US" sz="2000">
                <a:solidFill>
                  <a:schemeClr val="bg1"/>
                </a:solidFill>
                <a:ea typeface="楷体" pitchFamily="49" charset="-122"/>
              </a:rPr>
              <a:t>高层特征或图像，往往是由一些基本结构（浅层特征）组成的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latin typeface="黑体" pitchFamily="49" charset="-122"/>
                <a:ea typeface="黑体" pitchFamily="49" charset="-122"/>
              </a:rPr>
              <a:t>动 机</a:t>
            </a:r>
            <a:r>
              <a:rPr lang="en-US" altLang="zh-CN" b="1" smtClean="0">
                <a:latin typeface="黑体" pitchFamily="49" charset="-122"/>
                <a:ea typeface="黑体" pitchFamily="49" charset="-122"/>
              </a:rPr>
              <a:t>——</a:t>
            </a:r>
            <a:r>
              <a:rPr lang="zh-CN" altLang="en-US" b="1" smtClean="0">
                <a:latin typeface="黑体" pitchFamily="49" charset="-122"/>
                <a:ea typeface="黑体" pitchFamily="49" charset="-122"/>
              </a:rPr>
              <a:t>为什么采用层次网络结构</a:t>
            </a:r>
          </a:p>
        </p:txBody>
      </p:sp>
      <p:sp>
        <p:nvSpPr>
          <p:cNvPr id="29698" name="Rectangle 3"/>
          <p:cNvSpPr>
            <a:spLocks noGrp="1"/>
          </p:cNvSpPr>
          <p:nvPr>
            <p:ph type="body" idx="1"/>
          </p:nvPr>
        </p:nvSpPr>
        <p:spPr>
          <a:xfrm>
            <a:off x="838200" y="1143000"/>
            <a:ext cx="8229600" cy="4525963"/>
          </a:xfrm>
        </p:spPr>
        <p:txBody>
          <a:bodyPr/>
          <a:lstStyle/>
          <a:p>
            <a:r>
              <a:rPr lang="zh-CN" altLang="en-US" smtClean="0">
                <a:latin typeface="Adobe Caslon Pro"/>
                <a:ea typeface="楷体" pitchFamily="49" charset="-122"/>
              </a:rPr>
              <a:t>结构性特征表示</a:t>
            </a:r>
          </a:p>
        </p:txBody>
      </p:sp>
      <p:pic>
        <p:nvPicPr>
          <p:cNvPr id="29699" name="Picture 5"/>
          <p:cNvPicPr>
            <a:picLocks noChangeAspect="1" noChangeArrowheads="1"/>
          </p:cNvPicPr>
          <p:nvPr/>
        </p:nvPicPr>
        <p:blipFill>
          <a:blip r:embed="rId2"/>
          <a:srcRect l="28697" t="23958" r="19180" b="18750"/>
          <a:stretch>
            <a:fillRect/>
          </a:stretch>
        </p:blipFill>
        <p:spPr bwMode="auto">
          <a:xfrm>
            <a:off x="990600" y="1981200"/>
            <a:ext cx="7543800" cy="4662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latin typeface="黑体" pitchFamily="49" charset="-122"/>
                <a:ea typeface="黑体" pitchFamily="49" charset="-122"/>
              </a:rPr>
              <a:t>动 机</a:t>
            </a:r>
            <a:r>
              <a:rPr lang="en-US" altLang="zh-CN" b="1" smtClean="0">
                <a:latin typeface="黑体" pitchFamily="49" charset="-122"/>
                <a:ea typeface="黑体" pitchFamily="49" charset="-122"/>
              </a:rPr>
              <a:t>——</a:t>
            </a:r>
            <a:r>
              <a:rPr lang="zh-CN" altLang="en-US" b="1" smtClean="0">
                <a:latin typeface="黑体" pitchFamily="49" charset="-122"/>
                <a:ea typeface="黑体" pitchFamily="49" charset="-122"/>
              </a:rPr>
              <a:t>为什么采用层次网络结构</a:t>
            </a:r>
          </a:p>
        </p:txBody>
      </p:sp>
      <p:sp>
        <p:nvSpPr>
          <p:cNvPr id="30722" name="Rectangl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4582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800" b="1" smtClean="0">
                <a:latin typeface="楷体" pitchFamily="49" charset="-122"/>
                <a:ea typeface="楷体" pitchFamily="49" charset="-122"/>
              </a:rPr>
              <a:t>浅层学习的局限</a:t>
            </a:r>
          </a:p>
          <a:p>
            <a:pPr>
              <a:lnSpc>
                <a:spcPct val="90000"/>
              </a:lnSpc>
              <a:buFont typeface="Wingdings" pitchFamily="2" charset="2"/>
              <a:buChar char="ü"/>
            </a:pP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人工神经网络（</a:t>
            </a:r>
            <a:r>
              <a:rPr lang="en-US" altLang="zh-CN" sz="2800" smtClean="0">
                <a:latin typeface="楷体" pitchFamily="49" charset="-122"/>
                <a:ea typeface="楷体" pitchFamily="49" charset="-122"/>
              </a:rPr>
              <a:t>BP</a:t>
            </a: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算法）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zh-CN" sz="2800" smtClean="0">
                <a:latin typeface="楷体" pitchFamily="49" charset="-122"/>
                <a:ea typeface="楷体" pitchFamily="49" charset="-122"/>
              </a:rPr>
              <a:t>—</a:t>
            </a: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虽被称作多层感知机，但实际是种只含有一层隐层节点的浅层模型</a:t>
            </a:r>
            <a:endParaRPr lang="en-US" altLang="zh-CN" sz="280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90000"/>
              </a:lnSpc>
              <a:buFont typeface="Wingdings" pitchFamily="2" charset="2"/>
              <a:buChar char="ü"/>
            </a:pPr>
            <a:r>
              <a:rPr lang="en-US" altLang="zh-CN" sz="2800" smtClean="0">
                <a:latin typeface="楷体" pitchFamily="49" charset="-122"/>
                <a:ea typeface="楷体" pitchFamily="49" charset="-122"/>
              </a:rPr>
              <a:t>SVM</a:t>
            </a: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en-US" altLang="zh-CN" sz="2800" smtClean="0">
                <a:latin typeface="楷体" pitchFamily="49" charset="-122"/>
                <a:ea typeface="楷体" pitchFamily="49" charset="-122"/>
              </a:rPr>
              <a:t>Boosting</a:t>
            </a: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、最大熵方法（如</a:t>
            </a:r>
            <a:r>
              <a:rPr lang="en-US" altLang="zh-CN" sz="2800" smtClean="0">
                <a:latin typeface="楷体" pitchFamily="49" charset="-122"/>
                <a:ea typeface="楷体" pitchFamily="49" charset="-122"/>
              </a:rPr>
              <a:t>LR</a:t>
            </a: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，</a:t>
            </a:r>
            <a:r>
              <a:rPr lang="en-US" altLang="zh-CN" sz="2800" smtClean="0">
                <a:latin typeface="楷体" pitchFamily="49" charset="-122"/>
                <a:ea typeface="楷体" pitchFamily="49" charset="-122"/>
              </a:rPr>
              <a:t>Logistic Regression</a:t>
            </a: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）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zh-CN" sz="2800" smtClean="0">
                <a:latin typeface="楷体" pitchFamily="49" charset="-122"/>
                <a:ea typeface="楷体" pitchFamily="49" charset="-122"/>
              </a:rPr>
              <a:t>—</a:t>
            </a: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带有一层隐层节点（如</a:t>
            </a:r>
            <a:r>
              <a:rPr lang="en-US" altLang="zh-CN" sz="2800" smtClean="0">
                <a:latin typeface="楷体" pitchFamily="49" charset="-122"/>
                <a:ea typeface="楷体" pitchFamily="49" charset="-122"/>
              </a:rPr>
              <a:t>SVM</a:t>
            </a: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、</a:t>
            </a:r>
            <a:r>
              <a:rPr lang="en-US" altLang="zh-CN" sz="2800" smtClean="0">
                <a:latin typeface="楷体" pitchFamily="49" charset="-122"/>
                <a:ea typeface="楷体" pitchFamily="49" charset="-122"/>
              </a:rPr>
              <a:t>Boosting</a:t>
            </a: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），或没有隐层节点（如</a:t>
            </a:r>
            <a:r>
              <a:rPr lang="en-US" altLang="zh-CN" sz="2800" smtClean="0">
                <a:latin typeface="楷体" pitchFamily="49" charset="-122"/>
                <a:ea typeface="楷体" pitchFamily="49" charset="-122"/>
              </a:rPr>
              <a:t>LR</a:t>
            </a: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）的浅层模型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zh-CN" altLang="en-US" sz="280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局限性：</a:t>
            </a: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有限样本和计算单元情况下对复杂函数的表示能力有限，针对复杂分类问题其泛化能力受限。</a:t>
            </a:r>
            <a:endParaRPr lang="en-US" altLang="zh-CN" sz="2800" smtClean="0">
              <a:latin typeface="楷体" pitchFamily="49" charset="-122"/>
              <a:ea typeface="楷体" pitchFamily="49" charset="-122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zh-CN" altLang="en-US" smtClean="0">
                <a:latin typeface="Albertus Extra Bold"/>
                <a:ea typeface="黑体" pitchFamily="49" charset="-122"/>
              </a:rPr>
              <a:t>深度学习</a:t>
            </a:r>
          </a:p>
        </p:txBody>
      </p:sp>
      <p:sp>
        <p:nvSpPr>
          <p:cNvPr id="3174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800" b="1" smtClean="0">
                <a:latin typeface="楷体" pitchFamily="49" charset="-122"/>
                <a:ea typeface="楷体" pitchFamily="49" charset="-122"/>
              </a:rPr>
              <a:t>2006</a:t>
            </a:r>
            <a:r>
              <a:rPr lang="zh-CN" altLang="en-US" sz="2800" b="1" smtClean="0">
                <a:latin typeface="楷体" pitchFamily="49" charset="-122"/>
                <a:ea typeface="楷体" pitchFamily="49" charset="-122"/>
              </a:rPr>
              <a:t>年，加拿大多伦多大学教授、机器学习领域的泰斗</a:t>
            </a:r>
            <a:r>
              <a:rPr lang="en-US" altLang="zh-CN" sz="2800" b="1" smtClean="0">
                <a:latin typeface="楷体" pitchFamily="49" charset="-122"/>
                <a:ea typeface="楷体" pitchFamily="49" charset="-122"/>
              </a:rPr>
              <a:t>Geoffrey Hinton</a:t>
            </a:r>
            <a:r>
              <a:rPr lang="zh-CN" altLang="en-US" sz="2800" b="1" smtClean="0">
                <a:latin typeface="楷体" pitchFamily="49" charset="-122"/>
                <a:ea typeface="楷体" pitchFamily="49" charset="-122"/>
              </a:rPr>
              <a:t>在</a:t>
            </a:r>
            <a:r>
              <a:rPr lang="en-US" altLang="zh-CN" sz="2800" b="1" smtClean="0">
                <a:latin typeface="楷体" pitchFamily="49" charset="-122"/>
                <a:ea typeface="楷体" pitchFamily="49" charset="-122"/>
              </a:rPr>
              <a:t>《</a:t>
            </a:r>
            <a:r>
              <a:rPr lang="zh-CN" altLang="en-US" sz="2800" b="1" smtClean="0">
                <a:latin typeface="楷体" pitchFamily="49" charset="-122"/>
                <a:ea typeface="楷体" pitchFamily="49" charset="-122"/>
              </a:rPr>
              <a:t>科学</a:t>
            </a:r>
            <a:r>
              <a:rPr lang="en-US" altLang="zh-CN" sz="2800" b="1" smtClean="0">
                <a:latin typeface="楷体" pitchFamily="49" charset="-122"/>
                <a:ea typeface="楷体" pitchFamily="49" charset="-122"/>
              </a:rPr>
              <a:t>》</a:t>
            </a:r>
            <a:r>
              <a:rPr lang="zh-CN" altLang="en-US" sz="2800" b="1" smtClean="0">
                <a:latin typeface="楷体" pitchFamily="49" charset="-122"/>
                <a:ea typeface="楷体" pitchFamily="49" charset="-122"/>
              </a:rPr>
              <a:t>上发表论文提出深度学习主要观点：</a:t>
            </a:r>
          </a:p>
          <a:p>
            <a:pPr>
              <a:buFont typeface="Arial" charset="0"/>
              <a:buNone/>
            </a:pPr>
            <a:r>
              <a:rPr lang="en-US" altLang="zh-CN" sz="2800" b="1" smtClean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2800" b="1" smtClean="0">
                <a:latin typeface="楷体" pitchFamily="49" charset="-122"/>
                <a:ea typeface="楷体" pitchFamily="49" charset="-122"/>
              </a:rPr>
              <a:t>）多隐层的人工神经网络具有优异的特征学习能力，学习得到的特征对数据有更本质的刻画，从而有利于可视化或分类；</a:t>
            </a:r>
          </a:p>
          <a:p>
            <a:pPr>
              <a:buFont typeface="Arial" charset="0"/>
              <a:buNone/>
            </a:pPr>
            <a:r>
              <a:rPr lang="en-US" altLang="zh-CN" sz="2800" b="1" smtClean="0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2800" b="1" smtClean="0">
                <a:latin typeface="楷体" pitchFamily="49" charset="-122"/>
                <a:ea typeface="楷体" pitchFamily="49" charset="-122"/>
              </a:rPr>
              <a:t>）深度神经网络在训练上的难度，可以通过“逐层初始化”（</a:t>
            </a:r>
            <a:r>
              <a:rPr lang="en-US" altLang="zh-CN" sz="2800" b="1" smtClean="0">
                <a:latin typeface="楷体" pitchFamily="49" charset="-122"/>
                <a:ea typeface="楷体" pitchFamily="49" charset="-122"/>
              </a:rPr>
              <a:t>layer-wise pre-training</a:t>
            </a:r>
            <a:r>
              <a:rPr lang="zh-CN" altLang="en-US" sz="2800" b="1" smtClean="0">
                <a:latin typeface="楷体" pitchFamily="49" charset="-122"/>
                <a:ea typeface="楷体" pitchFamily="49" charset="-122"/>
              </a:rPr>
              <a:t>）来有效克服，逐层初始化可通过无监督学习实现的。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zh-CN" altLang="en-US" smtClean="0">
                <a:latin typeface="Albertus Extra Bold"/>
                <a:ea typeface="黑体" pitchFamily="49" charset="-122"/>
              </a:rPr>
              <a:t>深度学习</a:t>
            </a:r>
          </a:p>
        </p:txBody>
      </p:sp>
      <p:sp>
        <p:nvSpPr>
          <p:cNvPr id="32770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zh-CN" altLang="en-US" sz="280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本质：</a:t>
            </a: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通过构建多隐层的模型和海量训练数据（可为无标签数据），来学习更有用的特征，从而最终提升分类或预测的准确性。 “深度模型”是手段，“特征学习”是目的。</a:t>
            </a:r>
          </a:p>
          <a:p>
            <a:pPr>
              <a:lnSpc>
                <a:spcPct val="80000"/>
              </a:lnSpc>
            </a:pPr>
            <a:r>
              <a:rPr lang="zh-CN" altLang="en-US" sz="280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与浅层学习区别：</a:t>
            </a:r>
            <a:endParaRPr lang="en-US" altLang="zh-CN" sz="2800" smtClean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2800" smtClean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）强调了模型结构的深度，通常有</a:t>
            </a:r>
            <a:r>
              <a:rPr lang="en-US" altLang="zh-CN" sz="2800" smtClean="0">
                <a:latin typeface="楷体" pitchFamily="49" charset="-122"/>
                <a:ea typeface="楷体" pitchFamily="49" charset="-122"/>
              </a:rPr>
              <a:t>5-10</a:t>
            </a: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多层的隐层节点；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2800" smtClean="0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）明确突出了特征学习的重要性，通过逐层特征变换，将样本在原空间的特征表示变换到一个新特征空间，从而使分类或预测更加容易。与人工规则构造特征的方法相比，利用大数据来学习特征，更能够刻画数据的丰富内在信息。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Albertus Extra Bold"/>
                <a:ea typeface="黑体" pitchFamily="49" charset="-122"/>
              </a:rPr>
              <a:t>深度学习</a:t>
            </a:r>
          </a:p>
        </p:txBody>
      </p:sp>
      <p:sp>
        <p:nvSpPr>
          <p:cNvPr id="3379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>
                <a:latin typeface="Adobe Caslon Pro"/>
                <a:ea typeface="楷体" pitchFamily="49" charset="-122"/>
              </a:rPr>
              <a:t>好处：可通过学习一种深层非线性网络结构，实现复杂函数逼近，表征输入数据分布式表示。</a:t>
            </a:r>
          </a:p>
        </p:txBody>
      </p:sp>
      <p:pic>
        <p:nvPicPr>
          <p:cNvPr id="3379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1025" y="3724275"/>
            <a:ext cx="8305800" cy="206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zh-CN" altLang="en-US" smtClean="0">
                <a:latin typeface="黑体" pitchFamily="49" charset="-122"/>
                <a:ea typeface="黑体" pitchFamily="49" charset="-122"/>
              </a:rPr>
              <a:t>深度学习 </a:t>
            </a:r>
            <a:r>
              <a:rPr lang="en-US" altLang="zh-CN" smtClean="0">
                <a:latin typeface="黑体" pitchFamily="49" charset="-122"/>
                <a:ea typeface="黑体" pitchFamily="49" charset="-122"/>
              </a:rPr>
              <a:t>vs.</a:t>
            </a:r>
            <a:r>
              <a:rPr lang="zh-CN" altLang="en-US" smtClean="0">
                <a:latin typeface="黑体" pitchFamily="49" charset="-122"/>
                <a:ea typeface="黑体" pitchFamily="49" charset="-122"/>
              </a:rPr>
              <a:t> 神经网络</a:t>
            </a:r>
          </a:p>
        </p:txBody>
      </p:sp>
      <p:sp>
        <p:nvSpPr>
          <p:cNvPr id="3481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zh-CN" altLang="en-US" u="sng" smtClean="0">
                <a:latin typeface="Adobe Caslon Pro"/>
                <a:ea typeface="楷体" pitchFamily="49" charset="-122"/>
              </a:rPr>
              <a:t>神经网络</a:t>
            </a:r>
            <a:r>
              <a:rPr lang="zh-CN" altLang="en-US" smtClean="0">
                <a:latin typeface="Adobe Caslon Pro"/>
                <a:ea typeface="楷体" pitchFamily="49" charset="-122"/>
              </a:rPr>
              <a:t> ：                   </a:t>
            </a:r>
            <a:r>
              <a:rPr lang="zh-CN" altLang="en-US" u="sng" smtClean="0">
                <a:latin typeface="Adobe Caslon Pro"/>
                <a:ea typeface="楷体" pitchFamily="49" charset="-122"/>
              </a:rPr>
              <a:t>深度学习</a:t>
            </a:r>
            <a:r>
              <a:rPr lang="zh-CN" altLang="en-US" smtClean="0">
                <a:latin typeface="Adobe Caslon Pro"/>
                <a:ea typeface="楷体" pitchFamily="49" charset="-122"/>
              </a:rPr>
              <a:t>：</a:t>
            </a:r>
          </a:p>
        </p:txBody>
      </p:sp>
      <p:pic>
        <p:nvPicPr>
          <p:cNvPr id="3481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7213" y="2438400"/>
            <a:ext cx="3800475" cy="2809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20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14888" y="2400300"/>
            <a:ext cx="3074987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黑体" pitchFamily="49" charset="-122"/>
                <a:ea typeface="黑体" pitchFamily="49" charset="-122"/>
              </a:rPr>
              <a:t>目 录</a:t>
            </a:r>
          </a:p>
        </p:txBody>
      </p:sp>
      <p:sp>
        <p:nvSpPr>
          <p:cNvPr id="1536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zh-CN" altLang="en-US" sz="2800" dirty="0" smtClean="0">
                <a:latin typeface="Adobe Caslon Pro"/>
                <a:ea typeface="楷体" pitchFamily="49" charset="-122"/>
              </a:rPr>
              <a:t>概述</a:t>
            </a:r>
          </a:p>
          <a:p>
            <a:pPr>
              <a:lnSpc>
                <a:spcPct val="80000"/>
              </a:lnSpc>
            </a:pPr>
            <a:r>
              <a:rPr lang="zh-CN" altLang="en-US" sz="2800" dirty="0" smtClean="0">
                <a:latin typeface="Adobe Caslon Pro"/>
                <a:ea typeface="楷体" pitchFamily="49" charset="-122"/>
              </a:rPr>
              <a:t>动机</a:t>
            </a:r>
          </a:p>
          <a:p>
            <a:pPr>
              <a:lnSpc>
                <a:spcPct val="80000"/>
              </a:lnSpc>
            </a:pPr>
            <a:r>
              <a:rPr lang="zh-CN" altLang="en-US" sz="2800" dirty="0" smtClean="0">
                <a:latin typeface="Adobe Caslon Pro"/>
                <a:ea typeface="楷体" pitchFamily="49" charset="-122"/>
              </a:rPr>
              <a:t>深度学习简介</a:t>
            </a:r>
          </a:p>
          <a:p>
            <a:pPr>
              <a:lnSpc>
                <a:spcPct val="80000"/>
              </a:lnSpc>
            </a:pPr>
            <a:r>
              <a:rPr lang="zh-CN" altLang="en-US" sz="2800" dirty="0" smtClean="0">
                <a:latin typeface="Adobe Caslon Pro"/>
                <a:ea typeface="楷体" pitchFamily="49" charset="-122"/>
              </a:rPr>
              <a:t>深度学习的训练过程</a:t>
            </a:r>
          </a:p>
          <a:p>
            <a:pPr>
              <a:lnSpc>
                <a:spcPct val="80000"/>
              </a:lnSpc>
            </a:pPr>
            <a:r>
              <a:rPr lang="zh-CN" altLang="en-US" sz="2800" dirty="0" smtClean="0">
                <a:latin typeface="Adobe Caslon Pro"/>
                <a:ea typeface="楷体" pitchFamily="49" charset="-122"/>
              </a:rPr>
              <a:t>深度学习的具体</a:t>
            </a:r>
            <a:r>
              <a:rPr lang="zh-CN" altLang="en-US" sz="2800" dirty="0" smtClean="0">
                <a:latin typeface="Adobe Caslon Pro"/>
                <a:ea typeface="楷体" pitchFamily="49" charset="-122"/>
              </a:rPr>
              <a:t>模型</a:t>
            </a:r>
            <a:endParaRPr lang="en-US" altLang="zh-CN" sz="2800" dirty="0" smtClean="0">
              <a:latin typeface="Adobe Caslon Pro"/>
              <a:ea typeface="楷体" pitchFamily="49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2800" dirty="0" smtClean="0">
                <a:latin typeface="Adobe Caslon Pro"/>
                <a:ea typeface="楷体" pitchFamily="49" charset="-122"/>
              </a:rPr>
              <a:t>深度</a:t>
            </a:r>
            <a:r>
              <a:rPr lang="zh-CN" altLang="en-US" sz="2800" dirty="0" smtClean="0">
                <a:latin typeface="Adobe Caslon Pro"/>
                <a:ea typeface="楷体" pitchFamily="49" charset="-122"/>
              </a:rPr>
              <a:t>学习的应用</a:t>
            </a:r>
          </a:p>
          <a:p>
            <a:pPr>
              <a:lnSpc>
                <a:spcPct val="80000"/>
              </a:lnSpc>
            </a:pPr>
            <a:r>
              <a:rPr lang="zh-CN" altLang="en-US" sz="2800" dirty="0" smtClean="0">
                <a:latin typeface="黑体" pitchFamily="49" charset="-122"/>
                <a:ea typeface="楷体" pitchFamily="49" charset="-122"/>
              </a:rPr>
              <a:t>参考文献</a:t>
            </a:r>
            <a:endParaRPr lang="en-US" altLang="zh-CN" sz="2800" dirty="0" smtClean="0">
              <a:latin typeface="黑体" pitchFamily="49" charset="-122"/>
              <a:ea typeface="楷体" pitchFamily="49" charset="-122"/>
            </a:endParaRPr>
          </a:p>
          <a:p>
            <a:pPr>
              <a:lnSpc>
                <a:spcPct val="80000"/>
              </a:lnSpc>
            </a:pPr>
            <a:r>
              <a:rPr lang="zh-CN" altLang="en-US" sz="2800" dirty="0" smtClean="0">
                <a:latin typeface="Adobe Caslon Pro"/>
                <a:ea typeface="楷体" pitchFamily="49" charset="-122"/>
              </a:rPr>
              <a:t>相关</a:t>
            </a:r>
            <a:r>
              <a:rPr lang="zh-CN" altLang="en-US" sz="2800" dirty="0" smtClean="0">
                <a:latin typeface="Adobe Caslon Pro"/>
                <a:ea typeface="楷体" pitchFamily="49" charset="-122"/>
              </a:rPr>
              <a:t>程序软件及链接</a:t>
            </a:r>
          </a:p>
          <a:p>
            <a:pPr>
              <a:lnSpc>
                <a:spcPct val="80000"/>
              </a:lnSpc>
            </a:pPr>
            <a:endParaRPr lang="zh-CN" altLang="en-US" sz="2800" dirty="0" smtClean="0">
              <a:latin typeface="Adobe Caslon Pro"/>
            </a:endParaRPr>
          </a:p>
          <a:p>
            <a:pPr>
              <a:lnSpc>
                <a:spcPct val="80000"/>
              </a:lnSpc>
            </a:pPr>
            <a:endParaRPr lang="zh-CN" altLang="en-US" sz="2800" dirty="0" smtClean="0">
              <a:latin typeface="Adobe Caslon Pro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zh-CN" altLang="en-US" smtClean="0">
                <a:latin typeface="黑体" pitchFamily="49" charset="-122"/>
                <a:ea typeface="黑体" pitchFamily="49" charset="-122"/>
              </a:rPr>
              <a:t>深度学习 </a:t>
            </a:r>
            <a:r>
              <a:rPr lang="en-US" altLang="zh-CN" smtClean="0">
                <a:latin typeface="黑体" pitchFamily="49" charset="-122"/>
                <a:ea typeface="黑体" pitchFamily="49" charset="-122"/>
              </a:rPr>
              <a:t>vs.</a:t>
            </a:r>
            <a:r>
              <a:rPr lang="zh-CN" altLang="en-US" smtClean="0">
                <a:latin typeface="黑体" pitchFamily="49" charset="-122"/>
                <a:ea typeface="黑体" pitchFamily="49" charset="-122"/>
              </a:rPr>
              <a:t> 神经网络</a:t>
            </a:r>
          </a:p>
        </p:txBody>
      </p:sp>
      <p:sp>
        <p:nvSpPr>
          <p:cNvPr id="35842" name="Rectangle 3"/>
          <p:cNvSpPr>
            <a:spLocks noGrp="1"/>
          </p:cNvSpPr>
          <p:nvPr>
            <p:ph type="body" idx="1"/>
          </p:nvPr>
        </p:nvSpPr>
        <p:spPr>
          <a:xfrm>
            <a:off x="457200" y="1308100"/>
            <a:ext cx="8534400" cy="5821363"/>
          </a:xfrm>
        </p:spPr>
        <p:txBody>
          <a:bodyPr/>
          <a:lstStyle/>
          <a:p>
            <a:pPr>
              <a:lnSpc>
                <a:spcPct val="90000"/>
              </a:lnSpc>
              <a:buFont typeface="Arial" charset="0"/>
              <a:buNone/>
            </a:pPr>
            <a:r>
              <a:rPr lang="zh-CN" altLang="en-US" sz="2800" b="1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相同点：</a:t>
            </a: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二者均采用分层结构，系统包括输入层、隐层（多层）、输出层组成的多层网络，只有相邻层节点之间有连接，同一层以及跨层节点之间相互无连接，每一层可以看作是一个</a:t>
            </a:r>
            <a:r>
              <a:rPr lang="en-US" altLang="zh-CN" sz="2800" smtClean="0">
                <a:latin typeface="楷体" pitchFamily="49" charset="-122"/>
                <a:ea typeface="楷体" pitchFamily="49" charset="-122"/>
              </a:rPr>
              <a:t>logistic </a:t>
            </a: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回归模型。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zh-CN" altLang="en-US" sz="2800" b="1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不同点：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zh-CN" altLang="en-US" sz="2800" u="sng" smtClean="0">
                <a:latin typeface="楷体" pitchFamily="49" charset="-122"/>
                <a:ea typeface="楷体" pitchFamily="49" charset="-122"/>
              </a:rPr>
              <a:t>神经网络</a:t>
            </a: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：采用</a:t>
            </a:r>
            <a:r>
              <a:rPr lang="en-US" altLang="zh-CN" sz="2800" smtClean="0">
                <a:latin typeface="楷体" pitchFamily="49" charset="-122"/>
                <a:ea typeface="楷体" pitchFamily="49" charset="-122"/>
              </a:rPr>
              <a:t>BP</a:t>
            </a: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算法调整参数，即采用迭代算法来训练整个网络。随机设定初值，计算当前网络的输出，然后根据当前输出和样本真实标签之间的差去改变前面各层的参数，直到收敛；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zh-CN" altLang="en-US" sz="2800" u="sng" smtClean="0">
                <a:latin typeface="楷体" pitchFamily="49" charset="-122"/>
                <a:ea typeface="楷体" pitchFamily="49" charset="-122"/>
              </a:rPr>
              <a:t>深度学习</a:t>
            </a: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：采用逐层训练机制。采用该机制的原因在于如果采用</a:t>
            </a:r>
            <a:r>
              <a:rPr lang="en-US" altLang="zh-CN" sz="2800" smtClean="0">
                <a:latin typeface="楷体" pitchFamily="49" charset="-122"/>
                <a:ea typeface="楷体" pitchFamily="49" charset="-122"/>
              </a:rPr>
              <a:t>BP</a:t>
            </a: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机制，对于一个</a:t>
            </a:r>
            <a:r>
              <a:rPr lang="en-US" altLang="zh-CN" sz="2800" smtClean="0">
                <a:latin typeface="楷体" pitchFamily="49" charset="-122"/>
                <a:ea typeface="楷体" pitchFamily="49" charset="-122"/>
              </a:rPr>
              <a:t>deep network</a:t>
            </a: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2800" smtClean="0">
                <a:latin typeface="楷体" pitchFamily="49" charset="-122"/>
                <a:ea typeface="楷体" pitchFamily="49" charset="-122"/>
              </a:rPr>
              <a:t>7</a:t>
            </a: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层以上），残差传播到最前面的层将变得很小，出现所谓的</a:t>
            </a:r>
            <a:r>
              <a:rPr lang="en-US" altLang="zh-CN" sz="2800" smtClean="0">
                <a:latin typeface="楷体" pitchFamily="49" charset="-122"/>
                <a:ea typeface="楷体" pitchFamily="49" charset="-122"/>
              </a:rPr>
              <a:t>gradient diffusion</a:t>
            </a: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（梯度扩散）。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黑体" pitchFamily="49" charset="-122"/>
                <a:ea typeface="黑体" pitchFamily="49" charset="-122"/>
              </a:rPr>
              <a:t>深度学习 </a:t>
            </a:r>
            <a:r>
              <a:rPr lang="en-US" altLang="zh-CN" smtClean="0">
                <a:latin typeface="黑体" pitchFamily="49" charset="-122"/>
                <a:ea typeface="黑体" pitchFamily="49" charset="-122"/>
              </a:rPr>
              <a:t>vs.</a:t>
            </a:r>
            <a:r>
              <a:rPr lang="zh-CN" altLang="en-US" smtClean="0">
                <a:latin typeface="黑体" pitchFamily="49" charset="-122"/>
                <a:ea typeface="黑体" pitchFamily="49" charset="-122"/>
              </a:rPr>
              <a:t> 神经网络</a:t>
            </a:r>
          </a:p>
        </p:txBody>
      </p:sp>
      <p:sp>
        <p:nvSpPr>
          <p:cNvPr id="3686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u="sng" smtClean="0">
                <a:latin typeface="楷体" pitchFamily="49" charset="-122"/>
                <a:ea typeface="楷体" pitchFamily="49" charset="-122"/>
              </a:rPr>
              <a:t>神经网络的局限性</a:t>
            </a:r>
            <a:r>
              <a:rPr lang="zh-CN" altLang="en-US" smtClean="0">
                <a:latin typeface="楷体" pitchFamily="49" charset="-122"/>
                <a:ea typeface="楷体" pitchFamily="49" charset="-122"/>
              </a:rPr>
              <a:t>：</a:t>
            </a:r>
          </a:p>
          <a:p>
            <a:endParaRPr lang="zh-CN" altLang="en-US" smtClean="0">
              <a:latin typeface="楷体" pitchFamily="49" charset="-122"/>
              <a:ea typeface="楷体" pitchFamily="49" charset="-122"/>
            </a:endParaRPr>
          </a:p>
          <a:p>
            <a:pPr>
              <a:buFont typeface="Arial" charset="0"/>
              <a:buNone/>
            </a:pPr>
            <a:r>
              <a:rPr lang="en-US" altLang="zh-CN" smtClean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mtClean="0">
                <a:latin typeface="楷体" pitchFamily="49" charset="-122"/>
                <a:ea typeface="楷体" pitchFamily="49" charset="-122"/>
              </a:rPr>
              <a:t>）比较容易过拟合，参数比较难调整，而且需要不少技巧；</a:t>
            </a:r>
          </a:p>
          <a:p>
            <a:pPr>
              <a:buFont typeface="Arial" charset="0"/>
              <a:buNone/>
            </a:pPr>
            <a:r>
              <a:rPr lang="en-US" altLang="zh-CN" smtClean="0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mtClean="0">
                <a:latin typeface="楷体" pitchFamily="49" charset="-122"/>
                <a:ea typeface="楷体" pitchFamily="49" charset="-122"/>
              </a:rPr>
              <a:t>）训练速度比较慢，在层次比较少（小于等于</a:t>
            </a:r>
            <a:r>
              <a:rPr lang="en-US" altLang="zh-CN" smtClean="0">
                <a:latin typeface="楷体" pitchFamily="49" charset="-122"/>
                <a:ea typeface="楷体" pitchFamily="49" charset="-122"/>
              </a:rPr>
              <a:t>3</a:t>
            </a:r>
            <a:r>
              <a:rPr lang="zh-CN" altLang="en-US" smtClean="0">
                <a:latin typeface="楷体" pitchFamily="49" charset="-122"/>
                <a:ea typeface="楷体" pitchFamily="49" charset="-122"/>
              </a:rPr>
              <a:t>）的情况下效果并不比其它方法更优；</a:t>
            </a:r>
          </a:p>
          <a:p>
            <a:pPr>
              <a:buFont typeface="Arial" charset="0"/>
              <a:buNone/>
            </a:pPr>
            <a:endParaRPr lang="zh-CN" altLang="en-US" b="1" smtClean="0">
              <a:latin typeface="楷体" pitchFamily="49" charset="-122"/>
              <a:ea typeface="楷体" pitchFamily="49" charset="-122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Albertus Extra Bold"/>
                <a:ea typeface="黑体" pitchFamily="49" charset="-122"/>
              </a:rPr>
              <a:t>深度学习训练过程</a:t>
            </a:r>
          </a:p>
        </p:txBody>
      </p:sp>
      <p:sp>
        <p:nvSpPr>
          <p:cNvPr id="37890" name="Rectangl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3429000"/>
          </a:xfrm>
        </p:spPr>
        <p:txBody>
          <a:bodyPr/>
          <a:lstStyle/>
          <a:p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不采用</a:t>
            </a:r>
            <a:r>
              <a:rPr lang="en-US" altLang="zh-CN" sz="2800" smtClean="0">
                <a:latin typeface="楷体" pitchFamily="49" charset="-122"/>
                <a:ea typeface="楷体" pitchFamily="49" charset="-122"/>
              </a:rPr>
              <a:t>BP</a:t>
            </a: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算法的原因</a:t>
            </a:r>
          </a:p>
          <a:p>
            <a:pPr>
              <a:buFont typeface="Arial" charset="0"/>
              <a:buNone/>
            </a:pP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2800" smtClean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）反馈调整时，梯度越来越稀疏，从顶层越往下，误差校正信号越来越小；</a:t>
            </a:r>
          </a:p>
          <a:p>
            <a:pPr>
              <a:buFont typeface="Arial" charset="0"/>
              <a:buNone/>
            </a:pP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2800" smtClean="0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）收敛易至局部最小，由于是采用随机值初始化，当初值是远离最优区域时易导致这一情况；</a:t>
            </a:r>
          </a:p>
          <a:p>
            <a:pPr>
              <a:buFont typeface="Arial" charset="0"/>
              <a:buNone/>
            </a:pP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（</a:t>
            </a:r>
            <a:r>
              <a:rPr lang="en-US" altLang="zh-CN" sz="2800" smtClean="0">
                <a:latin typeface="楷体" pitchFamily="49" charset="-122"/>
                <a:ea typeface="楷体" pitchFamily="49" charset="-122"/>
              </a:rPr>
              <a:t>3</a:t>
            </a: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）</a:t>
            </a:r>
            <a:r>
              <a:rPr lang="en-US" altLang="zh-CN" sz="2800" smtClean="0">
                <a:latin typeface="楷体" pitchFamily="49" charset="-122"/>
                <a:ea typeface="楷体" pitchFamily="49" charset="-122"/>
              </a:rPr>
              <a:t>BP</a:t>
            </a:r>
            <a:r>
              <a:rPr lang="zh-CN" altLang="en-US" sz="2800" smtClean="0">
                <a:latin typeface="楷体" pitchFamily="49" charset="-122"/>
                <a:ea typeface="楷体" pitchFamily="49" charset="-122"/>
              </a:rPr>
              <a:t>算法需要有标签数据来训练，但大部分数据是无标签的；</a:t>
            </a:r>
          </a:p>
        </p:txBody>
      </p:sp>
      <p:pic>
        <p:nvPicPr>
          <p:cNvPr id="37891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2950" y="4954588"/>
            <a:ext cx="3657600" cy="184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2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5800" y="4948238"/>
            <a:ext cx="3948113" cy="183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zh-CN" altLang="en-US" smtClean="0">
                <a:latin typeface="Albertus Extra Bold"/>
                <a:ea typeface="黑体" pitchFamily="49" charset="-122"/>
              </a:rPr>
              <a:t>深度学习训练过程</a:t>
            </a:r>
          </a:p>
        </p:txBody>
      </p:sp>
      <p:sp>
        <p:nvSpPr>
          <p:cNvPr id="3891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>
                <a:latin typeface="Adobe Caslon Pro"/>
                <a:ea typeface="楷体" pitchFamily="49" charset="-122"/>
              </a:rPr>
              <a:t>第一步：采用自下而上的无监督学习</a:t>
            </a:r>
          </a:p>
          <a:p>
            <a:pPr>
              <a:buFont typeface="Arial" charset="0"/>
              <a:buNone/>
            </a:pPr>
            <a:r>
              <a:rPr lang="en-US" altLang="zh-CN" smtClean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mtClean="0">
                <a:latin typeface="楷体" pitchFamily="49" charset="-122"/>
                <a:ea typeface="楷体" pitchFamily="49" charset="-122"/>
              </a:rPr>
              <a:t>）逐层构建单层神经元。</a:t>
            </a:r>
          </a:p>
          <a:p>
            <a:pPr>
              <a:buFont typeface="Arial" charset="0"/>
              <a:buNone/>
            </a:pPr>
            <a:r>
              <a:rPr lang="en-US" altLang="zh-CN" smtClean="0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mtClean="0">
                <a:latin typeface="楷体" pitchFamily="49" charset="-122"/>
                <a:ea typeface="楷体" pitchFamily="49" charset="-122"/>
              </a:rPr>
              <a:t>）每层采用</a:t>
            </a:r>
            <a:r>
              <a:rPr lang="en-US" altLang="zh-CN" smtClean="0">
                <a:latin typeface="楷体" pitchFamily="49" charset="-122"/>
                <a:ea typeface="楷体" pitchFamily="49" charset="-122"/>
              </a:rPr>
              <a:t>wake-sleep</a:t>
            </a:r>
            <a:r>
              <a:rPr lang="zh-CN" altLang="en-US" smtClean="0">
                <a:latin typeface="楷体" pitchFamily="49" charset="-122"/>
                <a:ea typeface="楷体" pitchFamily="49" charset="-122"/>
              </a:rPr>
              <a:t>算法进行调优。每次仅调整一层，逐层调整。</a:t>
            </a:r>
          </a:p>
          <a:p>
            <a:pPr>
              <a:buFont typeface="Arial" charset="0"/>
              <a:buNone/>
            </a:pPr>
            <a:r>
              <a:rPr lang="zh-CN" altLang="en-US" smtClean="0">
                <a:latin typeface="楷体" pitchFamily="49" charset="-122"/>
                <a:ea typeface="楷体" pitchFamily="49" charset="-122"/>
              </a:rPr>
              <a:t> 这个过程可以看作是一个</a:t>
            </a:r>
            <a:r>
              <a:rPr lang="en-US" altLang="zh-CN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feature learning</a:t>
            </a:r>
            <a:r>
              <a:rPr lang="zh-CN" altLang="en-US" smtClean="0">
                <a:latin typeface="楷体" pitchFamily="49" charset="-122"/>
                <a:ea typeface="楷体" pitchFamily="49" charset="-122"/>
              </a:rPr>
              <a:t>的过程，是和传统神经网络区别最大的部分。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zh-CN" altLang="en-US" smtClean="0">
                <a:latin typeface="Albertus Extra Bold"/>
                <a:ea typeface="黑体" pitchFamily="49" charset="-122"/>
              </a:rPr>
              <a:t>深度学习训练过程</a:t>
            </a:r>
          </a:p>
        </p:txBody>
      </p:sp>
      <p:sp>
        <p:nvSpPr>
          <p:cNvPr id="39938" name="Rectangle 3"/>
          <p:cNvSpPr>
            <a:spLocks noGrp="1"/>
          </p:cNvSpPr>
          <p:nvPr>
            <p:ph type="body" idx="1"/>
          </p:nvPr>
        </p:nvSpPr>
        <p:spPr>
          <a:xfrm>
            <a:off x="152400" y="1243013"/>
            <a:ext cx="8991600" cy="57531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 smtClean="0">
                <a:latin typeface="楷体" pitchFamily="49" charset="-122"/>
                <a:ea typeface="楷体" pitchFamily="49" charset="-122"/>
              </a:rPr>
              <a:t>wake-sleep</a:t>
            </a:r>
            <a:r>
              <a:rPr lang="zh-CN" altLang="en-US" sz="2400" smtClean="0">
                <a:latin typeface="楷体" pitchFamily="49" charset="-122"/>
                <a:ea typeface="楷体" pitchFamily="49" charset="-122"/>
              </a:rPr>
              <a:t>算法</a:t>
            </a:r>
            <a:r>
              <a:rPr lang="en-US" altLang="zh-CN" sz="2400" smtClean="0">
                <a:latin typeface="楷体" pitchFamily="49" charset="-122"/>
                <a:ea typeface="楷体" pitchFamily="49" charset="-122"/>
              </a:rPr>
              <a:t>:</a:t>
            </a:r>
          </a:p>
          <a:p>
            <a:pPr>
              <a:lnSpc>
                <a:spcPct val="90000"/>
              </a:lnSpc>
            </a:pPr>
            <a:endParaRPr lang="en-US" altLang="zh-CN" sz="2400" smtClean="0">
              <a:latin typeface="楷体" pitchFamily="49" charset="-122"/>
              <a:ea typeface="楷体" pitchFamily="49" charset="-122"/>
            </a:endParaRP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zh-CN" sz="2400" b="1" smtClean="0">
                <a:latin typeface="楷体" pitchFamily="49" charset="-122"/>
                <a:ea typeface="楷体" pitchFamily="49" charset="-122"/>
              </a:rPr>
              <a:t>1</a:t>
            </a:r>
            <a:r>
              <a:rPr lang="zh-CN" altLang="en-US" sz="2400" b="1" smtClean="0">
                <a:latin typeface="楷体" pitchFamily="49" charset="-122"/>
                <a:ea typeface="楷体" pitchFamily="49" charset="-122"/>
              </a:rPr>
              <a:t>）</a:t>
            </a:r>
            <a:r>
              <a:rPr lang="en-US" altLang="zh-CN" sz="2400" b="1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wake</a:t>
            </a:r>
            <a:r>
              <a:rPr lang="zh-CN" altLang="en-US" sz="2400" b="1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阶段：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zh-CN" altLang="en-US" sz="2400" b="1" smtClean="0">
                <a:latin typeface="楷体" pitchFamily="49" charset="-122"/>
                <a:ea typeface="楷体" pitchFamily="49" charset="-122"/>
              </a:rPr>
              <a:t>  认知过程，通过下层的输入特征（</a:t>
            </a:r>
            <a:r>
              <a:rPr lang="en-US" altLang="zh-CN" sz="2400" b="1" smtClean="0">
                <a:latin typeface="楷体" pitchFamily="49" charset="-122"/>
                <a:ea typeface="楷体" pitchFamily="49" charset="-122"/>
              </a:rPr>
              <a:t>Input</a:t>
            </a:r>
            <a:r>
              <a:rPr lang="zh-CN" altLang="en-US" sz="2400" b="1" smtClean="0">
                <a:latin typeface="楷体" pitchFamily="49" charset="-122"/>
                <a:ea typeface="楷体" pitchFamily="49" charset="-122"/>
              </a:rPr>
              <a:t>）和向上的认知（</a:t>
            </a:r>
            <a:r>
              <a:rPr lang="en-US" altLang="zh-CN" sz="2400" b="1" smtClean="0">
                <a:latin typeface="楷体" pitchFamily="49" charset="-122"/>
                <a:ea typeface="楷体" pitchFamily="49" charset="-122"/>
              </a:rPr>
              <a:t>Encoder</a:t>
            </a:r>
            <a:r>
              <a:rPr lang="zh-CN" altLang="en-US" sz="2400" b="1" smtClean="0">
                <a:latin typeface="楷体" pitchFamily="49" charset="-122"/>
                <a:ea typeface="楷体" pitchFamily="49" charset="-122"/>
              </a:rPr>
              <a:t>）权重产生每一层的抽象表示（</a:t>
            </a:r>
            <a:r>
              <a:rPr lang="en-US" altLang="zh-CN" sz="2400" b="1" smtClean="0">
                <a:latin typeface="楷体" pitchFamily="49" charset="-122"/>
                <a:ea typeface="楷体" pitchFamily="49" charset="-122"/>
              </a:rPr>
              <a:t>Code</a:t>
            </a:r>
            <a:r>
              <a:rPr lang="zh-CN" altLang="en-US" sz="2400" b="1" smtClean="0">
                <a:latin typeface="楷体" pitchFamily="49" charset="-122"/>
                <a:ea typeface="楷体" pitchFamily="49" charset="-122"/>
              </a:rPr>
              <a:t>），再通过当前的生成（</a:t>
            </a:r>
            <a:r>
              <a:rPr lang="en-US" altLang="zh-CN" sz="2400" b="1" smtClean="0">
                <a:latin typeface="楷体" pitchFamily="49" charset="-122"/>
                <a:ea typeface="楷体" pitchFamily="49" charset="-122"/>
              </a:rPr>
              <a:t>Decoder</a:t>
            </a:r>
            <a:r>
              <a:rPr lang="zh-CN" altLang="en-US" sz="2400" b="1" smtClean="0">
                <a:latin typeface="楷体" pitchFamily="49" charset="-122"/>
                <a:ea typeface="楷体" pitchFamily="49" charset="-122"/>
              </a:rPr>
              <a:t>）权重产生一个重建信息（</a:t>
            </a:r>
            <a:r>
              <a:rPr lang="en-US" altLang="zh-CN" sz="2400" b="1" smtClean="0">
                <a:latin typeface="楷体" pitchFamily="49" charset="-122"/>
                <a:ea typeface="楷体" pitchFamily="49" charset="-122"/>
              </a:rPr>
              <a:t>Reconstruction</a:t>
            </a:r>
            <a:r>
              <a:rPr lang="zh-CN" altLang="en-US" sz="2400" b="1" smtClean="0">
                <a:latin typeface="楷体" pitchFamily="49" charset="-122"/>
                <a:ea typeface="楷体" pitchFamily="49" charset="-122"/>
              </a:rPr>
              <a:t>），计算输入特征和重建信息残差，使用梯度下降修改层间的下行生成（</a:t>
            </a:r>
            <a:r>
              <a:rPr lang="en-US" altLang="zh-CN" sz="2400" b="1" smtClean="0">
                <a:latin typeface="楷体" pitchFamily="49" charset="-122"/>
                <a:ea typeface="楷体" pitchFamily="49" charset="-122"/>
              </a:rPr>
              <a:t>Decoder</a:t>
            </a:r>
            <a:r>
              <a:rPr lang="zh-CN" altLang="en-US" sz="2400" b="1" smtClean="0">
                <a:latin typeface="楷体" pitchFamily="49" charset="-122"/>
                <a:ea typeface="楷体" pitchFamily="49" charset="-122"/>
              </a:rPr>
              <a:t>）权重。也就是“如果现实跟我想象的不一样，改变我的生成权重使得我想象的东西变得与现实一样”。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en-US" altLang="zh-CN" sz="2400" b="1" smtClean="0">
                <a:latin typeface="楷体" pitchFamily="49" charset="-122"/>
                <a:ea typeface="楷体" pitchFamily="49" charset="-122"/>
              </a:rPr>
              <a:t>2</a:t>
            </a:r>
            <a:r>
              <a:rPr lang="zh-CN" altLang="en-US" sz="2400" b="1" smtClean="0">
                <a:latin typeface="楷体" pitchFamily="49" charset="-122"/>
                <a:ea typeface="楷体" pitchFamily="49" charset="-122"/>
              </a:rPr>
              <a:t>）</a:t>
            </a:r>
            <a:r>
              <a:rPr lang="en-US" altLang="zh-CN" sz="2400" b="1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sleep</a:t>
            </a:r>
            <a:r>
              <a:rPr lang="zh-CN" altLang="en-US" sz="2400" b="1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阶段：</a:t>
            </a:r>
          </a:p>
          <a:p>
            <a:pPr>
              <a:lnSpc>
                <a:spcPct val="90000"/>
              </a:lnSpc>
              <a:buFont typeface="Arial" charset="0"/>
              <a:buNone/>
            </a:pPr>
            <a:r>
              <a:rPr lang="zh-CN" altLang="en-US" sz="2400" b="1" smtClean="0">
                <a:latin typeface="楷体" pitchFamily="49" charset="-122"/>
                <a:ea typeface="楷体" pitchFamily="49" charset="-122"/>
              </a:rPr>
              <a:t>  生成过程，通过上层概念（</a:t>
            </a:r>
            <a:r>
              <a:rPr lang="en-US" altLang="zh-CN" sz="2400" b="1" smtClean="0">
                <a:latin typeface="楷体" pitchFamily="49" charset="-122"/>
                <a:ea typeface="楷体" pitchFamily="49" charset="-122"/>
              </a:rPr>
              <a:t>Code</a:t>
            </a:r>
            <a:r>
              <a:rPr lang="zh-CN" altLang="en-US" sz="2400" b="1" smtClean="0">
                <a:latin typeface="楷体" pitchFamily="49" charset="-122"/>
                <a:ea typeface="楷体" pitchFamily="49" charset="-122"/>
              </a:rPr>
              <a:t>）和向下的生成（</a:t>
            </a:r>
            <a:r>
              <a:rPr lang="en-US" altLang="zh-CN" sz="2400" b="1" smtClean="0">
                <a:latin typeface="楷体" pitchFamily="49" charset="-122"/>
                <a:ea typeface="楷体" pitchFamily="49" charset="-122"/>
              </a:rPr>
              <a:t>Decoder</a:t>
            </a:r>
            <a:r>
              <a:rPr lang="zh-CN" altLang="en-US" sz="2400" b="1" smtClean="0">
                <a:latin typeface="楷体" pitchFamily="49" charset="-122"/>
                <a:ea typeface="楷体" pitchFamily="49" charset="-122"/>
              </a:rPr>
              <a:t>）权重，生成下层的状态，再利用认知（</a:t>
            </a:r>
            <a:r>
              <a:rPr lang="en-US" altLang="zh-CN" sz="2400" b="1" smtClean="0">
                <a:latin typeface="楷体" pitchFamily="49" charset="-122"/>
                <a:ea typeface="楷体" pitchFamily="49" charset="-122"/>
              </a:rPr>
              <a:t>Encoder</a:t>
            </a:r>
            <a:r>
              <a:rPr lang="zh-CN" altLang="en-US" sz="2400" b="1" smtClean="0">
                <a:latin typeface="楷体" pitchFamily="49" charset="-122"/>
                <a:ea typeface="楷体" pitchFamily="49" charset="-122"/>
              </a:rPr>
              <a:t>）权重产生一个抽象景象。利用初始上层概念和新建抽象景象的残差，利用梯度下降修改层间向上的认知（</a:t>
            </a:r>
            <a:r>
              <a:rPr lang="en-US" altLang="zh-CN" sz="2400" b="1" smtClean="0">
                <a:latin typeface="楷体" pitchFamily="49" charset="-122"/>
                <a:ea typeface="楷体" pitchFamily="49" charset="-122"/>
              </a:rPr>
              <a:t>Encoder</a:t>
            </a:r>
            <a:r>
              <a:rPr lang="zh-CN" altLang="en-US" sz="2400" b="1" smtClean="0">
                <a:latin typeface="楷体" pitchFamily="49" charset="-122"/>
                <a:ea typeface="楷体" pitchFamily="49" charset="-122"/>
              </a:rPr>
              <a:t>）权重。也就是“如果梦中的景象不是我脑中的相应概念，改变我的认知权重使得这种景象在我看来就是这个概念”。</a:t>
            </a:r>
            <a:endParaRPr lang="en-US" altLang="zh-CN" sz="2400" b="1" smtClean="0"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39939" name="Picture 2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57600" y="1066800"/>
            <a:ext cx="519112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/>
        </p:nvCxnSpPr>
        <p:spPr>
          <a:xfrm>
            <a:off x="304800" y="942975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Albertus Extra Bold"/>
                <a:ea typeface="黑体" pitchFamily="49" charset="-122"/>
              </a:rPr>
              <a:t>深度学习训练过程</a:t>
            </a:r>
          </a:p>
        </p:txBody>
      </p:sp>
      <p:sp>
        <p:nvSpPr>
          <p:cNvPr id="8" name="Up Arrow 7"/>
          <p:cNvSpPr/>
          <p:nvPr/>
        </p:nvSpPr>
        <p:spPr>
          <a:xfrm rot="10800000">
            <a:off x="3352800" y="5105400"/>
            <a:ext cx="304800" cy="1143000"/>
          </a:xfrm>
          <a:prstGeom prst="up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Up Arrow 16"/>
          <p:cNvSpPr/>
          <p:nvPr/>
        </p:nvSpPr>
        <p:spPr>
          <a:xfrm>
            <a:off x="5791200" y="5105400"/>
            <a:ext cx="304800" cy="1143000"/>
          </a:xfrm>
          <a:prstGeom prst="up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Rounded Rectangle 1"/>
          <p:cNvSpPr/>
          <p:nvPr/>
        </p:nvSpPr>
        <p:spPr>
          <a:xfrm>
            <a:off x="5029200" y="5334000"/>
            <a:ext cx="1905000" cy="6096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>
                <a:latin typeface="Adobe Caslon Pro"/>
                <a:cs typeface="Adobe Caslon Pro"/>
              </a:rPr>
              <a:t>Encoder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667000" y="5334000"/>
            <a:ext cx="1828800" cy="6096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>
                <a:latin typeface="Adobe Caslon Pro"/>
                <a:cs typeface="Adobe Caslon Pro"/>
              </a:rPr>
              <a:t>Decoder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438400" y="6324600"/>
            <a:ext cx="4572000" cy="381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  <a:latin typeface="Adobe Caslon Pro"/>
                <a:cs typeface="Adobe Caslon Pro"/>
              </a:rPr>
              <a:t>Input Image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124200" y="1295400"/>
            <a:ext cx="3124200" cy="381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>
                <a:solidFill>
                  <a:schemeClr val="tx1"/>
                </a:solidFill>
                <a:latin typeface="Adobe Caslon Pro"/>
                <a:cs typeface="Adobe Caslon Pro"/>
              </a:rPr>
              <a:t>Class label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4318000" y="3244850"/>
            <a:ext cx="5080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>
                <a:latin typeface="Adobe Caslon Pro"/>
                <a:ea typeface="MS PGothic" pitchFamily="34" charset="-128"/>
              </a:rPr>
              <a:t>e.g.</a:t>
            </a:r>
            <a:endParaRPr lang="en-US" altLang="zh-CN">
              <a:ea typeface="MS PGothic" pitchFamily="34" charset="-128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1676400" y="4648200"/>
            <a:ext cx="6096000" cy="381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>
                <a:solidFill>
                  <a:schemeClr val="tx1"/>
                </a:solidFill>
                <a:latin typeface="Adobe Caslon Pro"/>
                <a:ea typeface="Adobe Caslon Pro"/>
                <a:cs typeface="Adobe Caslon Pro"/>
              </a:rPr>
              <a:t>Features</a:t>
            </a:r>
            <a:endParaRPr lang="en-US" altLang="zh-CN" sz="2400">
              <a:solidFill>
                <a:schemeClr val="tx1"/>
              </a:solidFill>
              <a:latin typeface="Adobe Caslon Pro"/>
              <a:ea typeface="Adobe Caslon Pro"/>
              <a:cs typeface="Adobe Caslon Pro"/>
            </a:endParaRPr>
          </a:p>
        </p:txBody>
      </p:sp>
      <p:sp>
        <p:nvSpPr>
          <p:cNvPr id="18" name="Up Arrow 17"/>
          <p:cNvSpPr/>
          <p:nvPr/>
        </p:nvSpPr>
        <p:spPr>
          <a:xfrm rot="10800000">
            <a:off x="3352800" y="3429000"/>
            <a:ext cx="304800" cy="1143000"/>
          </a:xfrm>
          <a:prstGeom prst="up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Up Arrow 18"/>
          <p:cNvSpPr/>
          <p:nvPr/>
        </p:nvSpPr>
        <p:spPr>
          <a:xfrm>
            <a:off x="5791200" y="3429000"/>
            <a:ext cx="304800" cy="1143000"/>
          </a:xfrm>
          <a:prstGeom prst="up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5029200" y="3657600"/>
            <a:ext cx="1905000" cy="6096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>
                <a:latin typeface="Adobe Caslon Pro"/>
                <a:cs typeface="Adobe Caslon Pro"/>
              </a:rPr>
              <a:t>Encoder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2667000" y="3657600"/>
            <a:ext cx="1905000" cy="6096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>
                <a:latin typeface="Adobe Caslon Pro"/>
                <a:cs typeface="Adobe Caslon Pro"/>
              </a:rPr>
              <a:t>Decoder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1676400" y="2971800"/>
            <a:ext cx="6096000" cy="381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000">
                <a:solidFill>
                  <a:schemeClr val="tx1"/>
                </a:solidFill>
                <a:latin typeface="Adobe Caslon Pro"/>
                <a:ea typeface="Adobe Caslon Pro"/>
                <a:cs typeface="Adobe Caslon Pro"/>
              </a:rPr>
              <a:t>Features</a:t>
            </a:r>
            <a:endParaRPr lang="en-US" altLang="zh-CN" sz="2400">
              <a:solidFill>
                <a:schemeClr val="tx1"/>
              </a:solidFill>
              <a:latin typeface="Adobe Caslon Pro"/>
              <a:ea typeface="Adobe Caslon Pro"/>
              <a:cs typeface="Adobe Caslon Pro"/>
            </a:endParaRPr>
          </a:p>
        </p:txBody>
      </p:sp>
      <p:sp>
        <p:nvSpPr>
          <p:cNvPr id="27" name="Up Arrow 26"/>
          <p:cNvSpPr/>
          <p:nvPr/>
        </p:nvSpPr>
        <p:spPr>
          <a:xfrm rot="10800000">
            <a:off x="3352800" y="1752600"/>
            <a:ext cx="304800" cy="1143000"/>
          </a:xfrm>
          <a:prstGeom prst="up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8" name="Up Arrow 27"/>
          <p:cNvSpPr/>
          <p:nvPr/>
        </p:nvSpPr>
        <p:spPr>
          <a:xfrm>
            <a:off x="5791200" y="1752600"/>
            <a:ext cx="304800" cy="1143000"/>
          </a:xfrm>
          <a:prstGeom prst="upArrow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5029200" y="1981200"/>
            <a:ext cx="1828800" cy="60960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>
                <a:latin typeface="Adobe Caslon Pro"/>
                <a:cs typeface="Adobe Caslon Pro"/>
              </a:rPr>
              <a:t>Encoder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2667000" y="1981200"/>
            <a:ext cx="1905000" cy="6096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3200" dirty="0">
                <a:latin typeface="Adobe Caslon Pro"/>
                <a:cs typeface="Adobe Caslon Pro"/>
              </a:rPr>
              <a:t>Decoder</a:t>
            </a:r>
          </a:p>
        </p:txBody>
      </p:sp>
      <p:sp>
        <p:nvSpPr>
          <p:cNvPr id="40979" name="Rectangle 22"/>
          <p:cNvSpPr>
            <a:spLocks noChangeArrowheads="1"/>
          </p:cNvSpPr>
          <p:nvPr/>
        </p:nvSpPr>
        <p:spPr bwMode="auto">
          <a:xfrm>
            <a:off x="762000" y="1203325"/>
            <a:ext cx="2012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>
                <a:solidFill>
                  <a:schemeClr val="bg1"/>
                </a:solidFill>
                <a:latin typeface="黑体" pitchFamily="49" charset="-122"/>
                <a:ea typeface="黑体" pitchFamily="49" charset="-122"/>
              </a:rPr>
              <a:t>AutoEncoder:</a:t>
            </a:r>
            <a:endParaRPr lang="zh-CN" altLang="en-US" sz="2400">
              <a:solidFill>
                <a:schemeClr val="bg1"/>
              </a:solidFill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3" name="Straight Connector 3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4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0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30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0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30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0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30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30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30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30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30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30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30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30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30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24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6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6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7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7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7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8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8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8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24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0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0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8" grpId="2" animBg="1"/>
      <p:bldP spid="17" grpId="0" animBg="1"/>
      <p:bldP spid="2" grpId="0" animBg="1"/>
      <p:bldP spid="5" grpId="0" animBg="1"/>
      <p:bldP spid="5" grpId="1" animBg="1"/>
      <p:bldP spid="5" grpId="2" animBg="1"/>
      <p:bldP spid="4" grpId="0" animBg="1"/>
      <p:bldP spid="4" grpId="1" animBg="1"/>
      <p:bldP spid="4" grpId="2" animBg="1"/>
      <p:bldP spid="12" grpId="0" animBg="1"/>
      <p:bldP spid="12" grpId="1" animBg="1"/>
      <p:bldP spid="12" grpId="2" animBg="1"/>
      <p:bldP spid="12" grpId="3" animBg="1"/>
      <p:bldP spid="11" grpId="0"/>
      <p:bldP spid="11" grpId="1"/>
      <p:bldP spid="11" grpId="2"/>
      <p:bldP spid="16" grpId="0" animBg="1"/>
      <p:bldP spid="18" grpId="0" animBg="1"/>
      <p:bldP spid="18" grpId="1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4" grpId="0" animBg="1"/>
      <p:bldP spid="24" grpId="1" animBg="1"/>
      <p:bldP spid="25" grpId="0" animBg="1"/>
      <p:bldP spid="25" grpId="1" animBg="1"/>
      <p:bldP spid="25" grpId="2" animBg="1"/>
      <p:bldP spid="27" grpId="0" animBg="1"/>
      <p:bldP spid="27" grpId="1" animBg="1"/>
      <p:bldP spid="27" grpId="2" animBg="1"/>
      <p:bldP spid="28" grpId="0" animBg="1"/>
      <p:bldP spid="28" grpId="1" animBg="1"/>
      <p:bldP spid="28" grpId="2" animBg="1"/>
      <p:bldP spid="28" grpId="3" animBg="1"/>
      <p:bldP spid="29" grpId="0" animBg="1"/>
      <p:bldP spid="29" grpId="1" animBg="1"/>
      <p:bldP spid="29" grpId="2" animBg="1"/>
      <p:bldP spid="29" grpId="3" animBg="1"/>
      <p:bldP spid="30" grpId="0" animBg="1"/>
      <p:bldP spid="30" grpId="1" animBg="1"/>
      <p:bldP spid="30" grpId="2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2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zh-CN" altLang="en-US" smtClean="0">
                <a:latin typeface="Albertus Extra Bold"/>
                <a:ea typeface="黑体" pitchFamily="49" charset="-122"/>
              </a:rPr>
              <a:t>深度学习训练过程</a:t>
            </a:r>
          </a:p>
        </p:txBody>
      </p:sp>
      <p:sp>
        <p:nvSpPr>
          <p:cNvPr id="41986" name="Rectangle 3"/>
          <p:cNvSpPr>
            <a:spLocks noGrp="1"/>
          </p:cNvSpPr>
          <p:nvPr>
            <p:ph type="body" idx="1"/>
          </p:nvPr>
        </p:nvSpPr>
        <p:spPr>
          <a:xfrm>
            <a:off x="381000" y="1219200"/>
            <a:ext cx="8305800" cy="3886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第二步：自顶向下的监督学习       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     这一步是在第一步学习获得各层参数进的基础上，在最顶的编码层添加一个分类器（例如罗杰斯特回归、</a:t>
            </a:r>
            <a:r>
              <a:rPr lang="en-US" altLang="zh-CN" sz="2800" b="1" dirty="0" smtClean="0">
                <a:latin typeface="楷体" pitchFamily="49" charset="-122"/>
                <a:ea typeface="楷体" pitchFamily="49" charset="-122"/>
              </a:rPr>
              <a:t>SVM</a:t>
            </a: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等），而后通过带标签数据的监督学习，利用梯度下降法去微调整个网络参数。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zh-CN" altLang="en-US" sz="2800" b="1" dirty="0" smtClean="0">
                <a:latin typeface="楷体" pitchFamily="49" charset="-122"/>
                <a:ea typeface="楷体" pitchFamily="49" charset="-122"/>
              </a:rPr>
              <a:t>     深度学习的第一步实质上是一个网络参数初始化过程。区别于传统神经网络初值随机初始化，深度学习模型是通过无监督学习输入数据的结构得到的，因而这个初值更接近全局最优，从而能够取得更好的效果。</a:t>
            </a:r>
          </a:p>
          <a:p>
            <a:pPr>
              <a:lnSpc>
                <a:spcPct val="80000"/>
              </a:lnSpc>
            </a:pPr>
            <a:endParaRPr lang="zh-CN" altLang="en-US" sz="2800" b="1" dirty="0" smtClean="0">
              <a:latin typeface="楷体" pitchFamily="49" charset="-122"/>
              <a:ea typeface="楷体" pitchFamily="49" charset="-122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988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57325" y="5105400"/>
            <a:ext cx="6334125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Albertus Extra Bold"/>
                <a:ea typeface="黑体" pitchFamily="49" charset="-122"/>
              </a:rPr>
              <a:t>深度学习的具体模型及方法</a:t>
            </a:r>
          </a:p>
        </p:txBody>
      </p:sp>
      <p:sp>
        <p:nvSpPr>
          <p:cNvPr id="43010" name="Rectangl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自动编码器（ </a:t>
            </a:r>
            <a:r>
              <a:rPr lang="en-US" altLang="zh-CN" dirty="0" err="1" smtClean="0">
                <a:latin typeface="楷体" pitchFamily="49" charset="-122"/>
                <a:ea typeface="楷体" pitchFamily="49" charset="-122"/>
              </a:rPr>
              <a:t>AutoEncoder</a:t>
            </a:r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 ）</a:t>
            </a:r>
          </a:p>
          <a:p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稀疏自动编码器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(Sparse </a:t>
            </a:r>
            <a:r>
              <a:rPr lang="en-US" altLang="zh-CN" dirty="0" err="1" smtClean="0">
                <a:latin typeface="楷体" pitchFamily="49" charset="-122"/>
                <a:ea typeface="楷体" pitchFamily="49" charset="-122"/>
              </a:rPr>
              <a:t>AutoEncoder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)</a:t>
            </a:r>
          </a:p>
          <a:p>
            <a:r>
              <a:rPr lang="zh-CN" altLang="en-US" dirty="0" smtClean="0">
                <a:latin typeface="楷体" pitchFamily="49" charset="-122"/>
                <a:ea typeface="楷体" pitchFamily="49" charset="-122"/>
              </a:rPr>
              <a:t>降噪自动编码器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(</a:t>
            </a:r>
            <a:r>
              <a:rPr lang="en-US" altLang="zh-CN" dirty="0" err="1" smtClean="0">
                <a:latin typeface="楷体" pitchFamily="49" charset="-122"/>
                <a:ea typeface="楷体" pitchFamily="49" charset="-122"/>
              </a:rPr>
              <a:t>Denoising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 </a:t>
            </a:r>
            <a:r>
              <a:rPr lang="en-US" altLang="zh-CN" dirty="0" err="1" smtClean="0">
                <a:latin typeface="楷体" pitchFamily="49" charset="-122"/>
                <a:ea typeface="楷体" pitchFamily="49" charset="-122"/>
              </a:rPr>
              <a:t>AutoEncoders</a:t>
            </a:r>
            <a:r>
              <a:rPr lang="en-US" altLang="zh-CN" dirty="0" smtClean="0">
                <a:latin typeface="楷体" pitchFamily="49" charset="-122"/>
                <a:ea typeface="楷体" pitchFamily="49" charset="-122"/>
              </a:rPr>
              <a:t>)</a:t>
            </a:r>
          </a:p>
          <a:p>
            <a:r>
              <a:rPr lang="zh-CN" altLang="en-US" dirty="0">
                <a:latin typeface="楷体" pitchFamily="49" charset="-122"/>
                <a:ea typeface="楷体" pitchFamily="49" charset="-122"/>
              </a:rPr>
              <a:t>卷积神经网络（</a:t>
            </a:r>
            <a:r>
              <a:rPr lang="en-US" altLang="zh-CN" dirty="0">
                <a:latin typeface="楷体" pitchFamily="49" charset="-122"/>
                <a:ea typeface="楷体" pitchFamily="49" charset="-122"/>
              </a:rPr>
              <a:t>Convolutional neural networks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，简称</a:t>
            </a:r>
            <a:r>
              <a:rPr lang="en-US" altLang="zh-CN" dirty="0">
                <a:latin typeface="楷体" pitchFamily="49" charset="-122"/>
                <a:ea typeface="楷体" pitchFamily="49" charset="-122"/>
              </a:rPr>
              <a:t>CNNs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）</a:t>
            </a:r>
            <a:endParaRPr lang="en-US" altLang="zh-CN" dirty="0">
              <a:latin typeface="楷体" pitchFamily="49" charset="-122"/>
              <a:ea typeface="楷体" pitchFamily="49" charset="-122"/>
            </a:endParaRPr>
          </a:p>
          <a:p>
            <a:r>
              <a:rPr lang="zh-CN" altLang="en-US" dirty="0">
                <a:latin typeface="楷体" pitchFamily="49" charset="-122"/>
                <a:ea typeface="楷体" pitchFamily="49" charset="-122"/>
              </a:rPr>
              <a:t>循环神经网络（</a:t>
            </a:r>
            <a:r>
              <a:rPr lang="en-US" altLang="zh-CN" dirty="0">
                <a:latin typeface="楷体" pitchFamily="49" charset="-122"/>
                <a:ea typeface="楷体" pitchFamily="49" charset="-122"/>
              </a:rPr>
              <a:t>Recurrent </a:t>
            </a:r>
            <a:r>
              <a:rPr lang="en-US" altLang="zh-CN" dirty="0">
                <a:latin typeface="楷体" pitchFamily="49" charset="-122"/>
                <a:ea typeface="楷体" pitchFamily="49" charset="-122"/>
              </a:rPr>
              <a:t>Neural </a:t>
            </a:r>
            <a:r>
              <a:rPr lang="en-US" altLang="zh-CN" dirty="0">
                <a:latin typeface="楷体" pitchFamily="49" charset="-122"/>
                <a:ea typeface="楷体" pitchFamily="49" charset="-122"/>
              </a:rPr>
              <a:t>Network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， </a:t>
            </a:r>
            <a:r>
              <a:rPr lang="en-US" altLang="zh-CN" dirty="0">
                <a:latin typeface="楷体" pitchFamily="49" charset="-122"/>
                <a:ea typeface="楷体" pitchFamily="49" charset="-122"/>
              </a:rPr>
              <a:t>RNN</a:t>
            </a:r>
            <a:r>
              <a:rPr lang="zh-CN" altLang="en-US" dirty="0">
                <a:latin typeface="楷体" pitchFamily="49" charset="-122"/>
                <a:ea typeface="楷体" pitchFamily="49" charset="-122"/>
              </a:rPr>
              <a:t>）</a:t>
            </a:r>
            <a:endParaRPr lang="en-US" altLang="zh-CN" dirty="0">
              <a:latin typeface="楷体" pitchFamily="49" charset="-122"/>
              <a:ea typeface="楷体" pitchFamily="49" charset="-122"/>
            </a:endParaRPr>
          </a:p>
          <a:p>
            <a:pPr>
              <a:buFont typeface="Arial" charset="0"/>
              <a:buNone/>
            </a:pPr>
            <a:endParaRPr lang="zh-CN" altLang="en-US" dirty="0" smtClean="0">
              <a:latin typeface="楷体" pitchFamily="49" charset="-122"/>
              <a:ea typeface="楷体" pitchFamily="49" charset="-122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Albertus Extra Bold"/>
                <a:ea typeface="黑体" pitchFamily="49" charset="-122"/>
              </a:rPr>
              <a:t>深度学习的应用</a:t>
            </a:r>
          </a:p>
        </p:txBody>
      </p:sp>
      <p:sp>
        <p:nvSpPr>
          <p:cNvPr id="86018" name="Rectangle 3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r>
              <a:rPr lang="zh-CN" altLang="en-US" smtClean="0">
                <a:latin typeface="Adobe Caslon Pro"/>
                <a:ea typeface="楷体" pitchFamily="49" charset="-122"/>
              </a:rPr>
              <a:t>深度学习在图像识别上的应用</a:t>
            </a:r>
          </a:p>
        </p:txBody>
      </p:sp>
      <p:pic>
        <p:nvPicPr>
          <p:cNvPr id="8601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2047875"/>
            <a:ext cx="6934200" cy="473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6020" name="Text Box 5"/>
          <p:cNvSpPr txBox="1">
            <a:spLocks noChangeArrowheads="1"/>
          </p:cNvSpPr>
          <p:nvPr/>
        </p:nvSpPr>
        <p:spPr bwMode="auto">
          <a:xfrm>
            <a:off x="609600" y="2590800"/>
            <a:ext cx="458788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eaVert">
            <a:spAutoFit/>
          </a:bodyPr>
          <a:lstStyle/>
          <a:p>
            <a:r>
              <a:rPr lang="zh-CN" altLang="en-US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空间金字塔（</a:t>
            </a:r>
            <a:r>
              <a:rPr lang="en-US" altLang="zh-CN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Spatial Pyramids </a:t>
            </a:r>
            <a:r>
              <a:rPr lang="zh-CN" altLang="en-US" b="1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）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Albertus Extra Bold"/>
                <a:ea typeface="黑体" pitchFamily="49" charset="-122"/>
              </a:rPr>
              <a:t>深度学习的应用</a:t>
            </a:r>
          </a:p>
        </p:txBody>
      </p:sp>
      <p:sp>
        <p:nvSpPr>
          <p:cNvPr id="91138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>
                <a:latin typeface="Adobe Caslon Pro"/>
                <a:ea typeface="楷体" pitchFamily="49" charset="-122"/>
              </a:rPr>
              <a:t>深度学习在音频识别上的应用</a:t>
            </a:r>
          </a:p>
        </p:txBody>
      </p:sp>
      <p:sp>
        <p:nvSpPr>
          <p:cNvPr id="91139" name="Rectangle 5"/>
          <p:cNvSpPr>
            <a:spLocks noChangeArrowheads="1"/>
          </p:cNvSpPr>
          <p:nvPr/>
        </p:nvSpPr>
        <p:spPr bwMode="auto">
          <a:xfrm>
            <a:off x="3048000" y="6491288"/>
            <a:ext cx="4572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楷体" pitchFamily="49" charset="-122"/>
                <a:ea typeface="楷体" pitchFamily="49" charset="-122"/>
              </a:rPr>
              <a:t>Convolutional DBN for audio </a:t>
            </a:r>
            <a:endParaRPr lang="zh-CN" altLang="en-US">
              <a:solidFill>
                <a:schemeClr val="bg1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91140" name="Picture 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1013" y="2209800"/>
            <a:ext cx="8229600" cy="437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1141" name="Rectangle 9"/>
          <p:cNvSpPr>
            <a:spLocks noChangeArrowheads="1"/>
          </p:cNvSpPr>
          <p:nvPr/>
        </p:nvSpPr>
        <p:spPr bwMode="auto">
          <a:xfrm>
            <a:off x="7848600" y="2209800"/>
            <a:ext cx="1295400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 sz="1000" b="1"/>
              <a:t>Max pooling </a:t>
            </a:r>
          </a:p>
          <a:p>
            <a:r>
              <a:rPr lang="en-US" altLang="zh-CN" sz="1000" b="1"/>
              <a:t>    node</a:t>
            </a:r>
            <a:r>
              <a:rPr lang="en-US" altLang="zh-CN"/>
              <a:t> </a:t>
            </a:r>
          </a:p>
          <a:p>
            <a:r>
              <a:rPr lang="zh-CN" altLang="en-US"/>
              <a:t> </a:t>
            </a:r>
          </a:p>
          <a:p>
            <a:r>
              <a:rPr lang="en-US" altLang="zh-CN" sz="1000" b="1"/>
              <a:t>   Detection</a:t>
            </a:r>
          </a:p>
          <a:p>
            <a:r>
              <a:rPr lang="en-US" altLang="zh-CN" sz="1000" b="1"/>
              <a:t>   nodes </a:t>
            </a:r>
            <a:endParaRPr lang="zh-CN" altLang="en-US" sz="1000" b="1"/>
          </a:p>
        </p:txBody>
      </p:sp>
      <p:grpSp>
        <p:nvGrpSpPr>
          <p:cNvPr id="91142" name="Group 12"/>
          <p:cNvGrpSpPr>
            <a:grpSpLocks/>
          </p:cNvGrpSpPr>
          <p:nvPr/>
        </p:nvGrpSpPr>
        <p:grpSpPr bwMode="auto">
          <a:xfrm>
            <a:off x="533400" y="2209800"/>
            <a:ext cx="8662988" cy="4373563"/>
            <a:chOff x="303" y="1392"/>
            <a:chExt cx="5457" cy="2755"/>
          </a:xfrm>
        </p:grpSpPr>
        <p:pic>
          <p:nvPicPr>
            <p:cNvPr id="91144" name="Picture 10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03" y="1392"/>
              <a:ext cx="5184" cy="27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1145" name="Rectangle 11"/>
            <p:cNvSpPr>
              <a:spLocks noChangeArrowheads="1"/>
            </p:cNvSpPr>
            <p:nvPr/>
          </p:nvSpPr>
          <p:spPr bwMode="auto">
            <a:xfrm>
              <a:off x="4944" y="1392"/>
              <a:ext cx="816" cy="6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 sz="1000" b="1"/>
                <a:t>Max pooling </a:t>
              </a:r>
            </a:p>
            <a:p>
              <a:r>
                <a:rPr lang="en-US" altLang="zh-CN" sz="1000" b="1"/>
                <a:t>    node</a:t>
              </a:r>
              <a:r>
                <a:rPr lang="en-US" altLang="zh-CN"/>
                <a:t> </a:t>
              </a:r>
            </a:p>
            <a:p>
              <a:r>
                <a:rPr lang="zh-CN" altLang="en-US"/>
                <a:t> </a:t>
              </a:r>
            </a:p>
            <a:p>
              <a:r>
                <a:rPr lang="en-US" altLang="zh-CN" sz="1000" b="1"/>
                <a:t>   Detection</a:t>
              </a:r>
            </a:p>
            <a:p>
              <a:r>
                <a:rPr lang="en-US" altLang="zh-CN" sz="1000" b="1"/>
                <a:t>   nodes </a:t>
              </a:r>
              <a:endParaRPr lang="zh-CN" altLang="en-US" sz="1000" b="1"/>
            </a:p>
          </p:txBody>
        </p:sp>
      </p:grpSp>
      <p:cxnSp>
        <p:nvCxnSpPr>
          <p:cNvPr id="5" name="Straight Connector 4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zh-CN" altLang="en-US" smtClean="0">
                <a:latin typeface="黑体" pitchFamily="49" charset="-122"/>
                <a:ea typeface="黑体" pitchFamily="49" charset="-122"/>
              </a:rPr>
              <a:t>概 述</a:t>
            </a:r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305800" cy="4525963"/>
          </a:xfrm>
        </p:spPr>
        <p:txBody>
          <a:bodyPr/>
          <a:lstStyle/>
          <a:p>
            <a:r>
              <a:rPr lang="zh-CN" altLang="en-US" smtClean="0">
                <a:latin typeface="Adobe Caslon Pro"/>
                <a:ea typeface="楷体" pitchFamily="49" charset="-122"/>
              </a:rPr>
              <a:t>深度学习：一种基于无监督特征学习和特征层次结构的学习方法</a:t>
            </a:r>
          </a:p>
          <a:p>
            <a:pPr lvl="1">
              <a:buFont typeface="Arial" charset="0"/>
              <a:buNone/>
            </a:pPr>
            <a:endParaRPr lang="en-US" altLang="zh-CN" smtClean="0">
              <a:latin typeface="Adobe Caslon Pro"/>
              <a:ea typeface="楷体" pitchFamily="49" charset="-122"/>
            </a:endParaRPr>
          </a:p>
          <a:p>
            <a:r>
              <a:rPr lang="zh-CN" altLang="en-US" smtClean="0">
                <a:latin typeface="Adobe Caslon Pro"/>
                <a:ea typeface="楷体" pitchFamily="49" charset="-122"/>
              </a:rPr>
              <a:t>可能的的名称：</a:t>
            </a:r>
          </a:p>
          <a:p>
            <a:pPr lvl="1"/>
            <a:r>
              <a:rPr lang="zh-CN" altLang="en-US" smtClean="0">
                <a:latin typeface="Adobe Caslon Pro"/>
                <a:ea typeface="楷体" pitchFamily="49" charset="-122"/>
              </a:rPr>
              <a:t>深度学习</a:t>
            </a:r>
          </a:p>
          <a:p>
            <a:pPr lvl="1"/>
            <a:r>
              <a:rPr lang="zh-CN" altLang="en-US" smtClean="0">
                <a:latin typeface="Adobe Caslon Pro"/>
                <a:ea typeface="楷体" pitchFamily="49" charset="-122"/>
              </a:rPr>
              <a:t>特征学习</a:t>
            </a:r>
          </a:p>
          <a:p>
            <a:pPr lvl="1"/>
            <a:r>
              <a:rPr lang="zh-CN" altLang="en-US" smtClean="0">
                <a:latin typeface="Adobe Caslon Pro"/>
                <a:ea typeface="楷体" pitchFamily="49" charset="-122"/>
              </a:rPr>
              <a:t>无监督特征学习</a:t>
            </a:r>
          </a:p>
          <a:p>
            <a:pPr lvl="1">
              <a:buFont typeface="Arial" charset="0"/>
              <a:buNone/>
            </a:pPr>
            <a:endParaRPr lang="en-US" altLang="zh-CN" smtClean="0">
              <a:latin typeface="Adobe Caslon Pro"/>
              <a:ea typeface="楷体" pitchFamily="49" charset="-122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Albertus Extra Bold"/>
                <a:ea typeface="黑体" pitchFamily="49" charset="-122"/>
              </a:rPr>
              <a:t>深度学习的应用</a:t>
            </a:r>
          </a:p>
        </p:txBody>
      </p:sp>
      <p:sp>
        <p:nvSpPr>
          <p:cNvPr id="9523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>
                <a:latin typeface="Adobe Caslon Pro"/>
                <a:ea typeface="楷体" pitchFamily="49" charset="-122"/>
              </a:rPr>
              <a:t>深度学习在视频识别上的应用</a:t>
            </a:r>
          </a:p>
        </p:txBody>
      </p:sp>
      <p:pic>
        <p:nvPicPr>
          <p:cNvPr id="9523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819400"/>
            <a:ext cx="36576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36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24400" y="2819400"/>
            <a:ext cx="350520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5237" name="Rectangle 6"/>
          <p:cNvSpPr>
            <a:spLocks noChangeArrowheads="1"/>
          </p:cNvSpPr>
          <p:nvPr/>
        </p:nvSpPr>
        <p:spPr bwMode="auto">
          <a:xfrm>
            <a:off x="2057400" y="6096000"/>
            <a:ext cx="4552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>
                <a:solidFill>
                  <a:schemeClr val="bg1"/>
                </a:solidFill>
              </a:rPr>
              <a:t>SPACE-TIME DEEP BELIEF NETWORKS</a:t>
            </a:r>
            <a:endParaRPr lang="zh-CN" altLang="en-US" b="1">
              <a:solidFill>
                <a:schemeClr val="bg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Albertus Extra Bold"/>
                <a:ea typeface="黑体" pitchFamily="49" charset="-122"/>
              </a:rPr>
              <a:t>深度学习的应用</a:t>
            </a:r>
          </a:p>
        </p:txBody>
      </p:sp>
      <p:sp>
        <p:nvSpPr>
          <p:cNvPr id="97282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>
                <a:latin typeface="Adobe Caslon Pro"/>
                <a:ea typeface="楷体" pitchFamily="49" charset="-122"/>
              </a:rPr>
              <a:t>深度学习在多模态学习中的应用</a:t>
            </a:r>
          </a:p>
        </p:txBody>
      </p:sp>
      <p:pic>
        <p:nvPicPr>
          <p:cNvPr id="97283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6400" y="2598738"/>
            <a:ext cx="6096000" cy="3954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Albertus Extra Bold"/>
                <a:ea typeface="黑体" pitchFamily="49" charset="-122"/>
              </a:rPr>
              <a:t>深度学习的应用</a:t>
            </a:r>
          </a:p>
        </p:txBody>
      </p:sp>
      <p:sp>
        <p:nvSpPr>
          <p:cNvPr id="103426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>
                <a:latin typeface="Adobe Caslon Pro"/>
                <a:ea typeface="楷体" pitchFamily="49" charset="-122"/>
              </a:rPr>
              <a:t>深度学习在多任务学习中的应用</a:t>
            </a:r>
          </a:p>
        </p:txBody>
      </p:sp>
      <p:pic>
        <p:nvPicPr>
          <p:cNvPr id="103427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2590800"/>
            <a:ext cx="4419600" cy="362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Albertus Extra Bold"/>
                <a:ea typeface="黑体" pitchFamily="49" charset="-122"/>
              </a:rPr>
              <a:t>深度学习的应用</a:t>
            </a:r>
          </a:p>
        </p:txBody>
      </p:sp>
      <p:sp>
        <p:nvSpPr>
          <p:cNvPr id="10547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>
                <a:latin typeface="Adobe Caslon Pro"/>
                <a:ea typeface="楷体" pitchFamily="49" charset="-122"/>
              </a:rPr>
              <a:t>基于深度学习的迁移学习应用</a:t>
            </a:r>
          </a:p>
        </p:txBody>
      </p:sp>
      <p:pic>
        <p:nvPicPr>
          <p:cNvPr id="10547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2362200"/>
            <a:ext cx="6248400" cy="4262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Albertus Extra Bold"/>
                <a:ea typeface="黑体" pitchFamily="49" charset="-122"/>
              </a:rPr>
              <a:t>深度学习的应用</a:t>
            </a:r>
          </a:p>
        </p:txBody>
      </p:sp>
      <p:sp>
        <p:nvSpPr>
          <p:cNvPr id="110594" name="Rectangle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>
                <a:latin typeface="Adobe Caslon Pro"/>
                <a:ea typeface="楷体" pitchFamily="49" charset="-122"/>
              </a:rPr>
              <a:t>深度学习在大尺度数据集上的应用</a:t>
            </a:r>
          </a:p>
        </p:txBody>
      </p:sp>
      <p:pic>
        <p:nvPicPr>
          <p:cNvPr id="110595" name="Picture 4"/>
          <p:cNvPicPr>
            <a:picLocks noChangeAspect="1" noChangeArrowheads="1"/>
          </p:cNvPicPr>
          <p:nvPr/>
        </p:nvPicPr>
        <p:blipFill>
          <a:blip r:embed="rId2"/>
          <a:srcRect l="21669" t="32292" r="25037" b="15625"/>
          <a:stretch>
            <a:fillRect/>
          </a:stretch>
        </p:blipFill>
        <p:spPr bwMode="auto">
          <a:xfrm>
            <a:off x="762000" y="2362200"/>
            <a:ext cx="69342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0596" name="Text Box 5"/>
          <p:cNvSpPr txBox="1">
            <a:spLocks noChangeArrowheads="1"/>
          </p:cNvSpPr>
          <p:nvPr/>
        </p:nvSpPr>
        <p:spPr bwMode="auto">
          <a:xfrm>
            <a:off x="2667000" y="6172200"/>
            <a:ext cx="4495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solidFill>
                  <a:schemeClr val="bg1"/>
                </a:solidFill>
                <a:ea typeface="楷体" pitchFamily="49" charset="-122"/>
              </a:rPr>
              <a:t>分布式深度学习模型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Albertus Extra Bold"/>
                <a:ea typeface="黑体" pitchFamily="49" charset="-122"/>
              </a:rPr>
              <a:t>参考文献</a:t>
            </a:r>
          </a:p>
        </p:txBody>
      </p:sp>
      <p:sp>
        <p:nvSpPr>
          <p:cNvPr id="115714" name="Rectangle 3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534400" cy="5257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2400" b="1" smtClean="0">
                <a:latin typeface="Adobe Caslon Pro"/>
              </a:rPr>
              <a:t>Tutorials &amp; Background Material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1900" smtClean="0">
                <a:latin typeface="Adobe Caslon Pro"/>
              </a:rPr>
              <a:t>     – Yoshua Bengio, Learning Deep Architectures for AI, Foundations and   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1900" smtClean="0">
                <a:latin typeface="Adobe Caslon Pro"/>
              </a:rPr>
              <a:t>     Trends  in Machine Learning, 2(1), pp.1-127, 2009.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1900" b="1" smtClean="0">
                <a:latin typeface="Adobe Caslon Pro"/>
              </a:rPr>
              <a:t>     – </a:t>
            </a:r>
            <a:r>
              <a:rPr lang="en-US" altLang="zh-CN" sz="1900" smtClean="0">
                <a:latin typeface="Adobe Caslon Pro"/>
              </a:rPr>
              <a:t>LeCun, Chopra, Hadsell, Ranzato, Huang: A Tutorial on Energy-Based  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1900" smtClean="0">
                <a:latin typeface="Adobe Caslon Pro"/>
              </a:rPr>
              <a:t>     Learning,  in Bakir, G. and Hofman, T. and Scholkopf, B. and Smola, A.   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1900" smtClean="0">
                <a:latin typeface="Adobe Caslon Pro"/>
              </a:rPr>
              <a:t>     and Taskar, B. (Eds),  Predicting Structured Data, MIT Press, 2006</a:t>
            </a:r>
          </a:p>
          <a:p>
            <a:pPr>
              <a:lnSpc>
                <a:spcPct val="80000"/>
              </a:lnSpc>
            </a:pPr>
            <a:r>
              <a:rPr lang="en-US" altLang="zh-CN" sz="2400" b="1" smtClean="0">
                <a:latin typeface="Adobe Caslon Pro"/>
              </a:rPr>
              <a:t>Convolutional Nets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1900" smtClean="0">
                <a:latin typeface="Adobe Caslon Pro"/>
              </a:rPr>
              <a:t>      – LeCun, Bottou, Bengio and Haffner: Gradient-Based Learning Applied to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1900" smtClean="0">
                <a:latin typeface="Adobe Caslon Pro"/>
              </a:rPr>
              <a:t>      Document Recognition, Proceedings of the IEEE, 86(11):2278-2324,   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1900" smtClean="0">
                <a:latin typeface="Adobe Caslon Pro"/>
              </a:rPr>
              <a:t>      November 1998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1900" b="1" smtClean="0">
                <a:latin typeface="Adobe Caslon Pro"/>
              </a:rPr>
              <a:t>      – </a:t>
            </a:r>
            <a:r>
              <a:rPr lang="en-US" altLang="zh-CN" sz="1900" smtClean="0">
                <a:latin typeface="Adobe Caslon Pro"/>
              </a:rPr>
              <a:t>Jarrett, Kavukcuoglu, Ranzato, LeCun: What is the Best Multi-Stage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1900" smtClean="0">
                <a:latin typeface="Adobe Caslon Pro"/>
              </a:rPr>
              <a:t>      Architecture for Object Recognition?, Proc. International Conference on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1900" smtClean="0">
                <a:latin typeface="Adobe Caslon Pro"/>
              </a:rPr>
              <a:t>      Computer Vision (ICCV'09), IEEE, 2009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1900" smtClean="0">
                <a:latin typeface="Adobe Caslon Pro"/>
              </a:rPr>
              <a:t>      </a:t>
            </a:r>
            <a:r>
              <a:rPr lang="en-US" altLang="zh-CN" sz="1900" b="1" smtClean="0">
                <a:latin typeface="Adobe Caslon Pro"/>
              </a:rPr>
              <a:t>–</a:t>
            </a:r>
            <a:r>
              <a:rPr lang="en-US" altLang="zh-CN" sz="1900" smtClean="0">
                <a:latin typeface="Adobe Caslon Pro"/>
              </a:rPr>
              <a:t> Kavukcuoglu, Sermanet, Boureau, Gregor, Mathieu, LeCun: Learning      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1900" smtClean="0">
                <a:latin typeface="Adobe Caslon Pro"/>
              </a:rPr>
              <a:t>      Convolutional Feature Hierachies for Visual Recognition, Advances in  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1900" smtClean="0">
                <a:latin typeface="Adobe Caslon Pro"/>
              </a:rPr>
              <a:t>      Neural Information Processing Systems (NIPS 2010), 23, 2010</a:t>
            </a:r>
            <a:endParaRPr lang="zh-CN" altLang="en-US" sz="1900" smtClean="0">
              <a:latin typeface="Adobe Caslon Pro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Albertus Extra Bold"/>
                <a:ea typeface="黑体" pitchFamily="49" charset="-122"/>
              </a:rPr>
              <a:t>参考文献</a:t>
            </a:r>
          </a:p>
        </p:txBody>
      </p:sp>
      <p:sp>
        <p:nvSpPr>
          <p:cNvPr id="116738" name="Rectangle 3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686800" cy="5257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2400" b="1" smtClean="0">
                <a:latin typeface="Adobe Caslon Pro"/>
              </a:rPr>
              <a:t>Unsupervised Learning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1900" smtClean="0">
                <a:latin typeface="Adobe Caslon Pro"/>
              </a:rPr>
              <a:t>     – ICA with Reconstruction Cost for Efficient Overcomplete Feature    Learning. Le,Karpenko, Ngiam, Ng. In NIPS 2011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1900" smtClean="0">
                <a:latin typeface="Adobe Caslon Pro"/>
              </a:rPr>
              <a:t>     – Rifai, Vincent, Muller, Glorot, Bengio, Contracting Auto-Encoders: Explicit invariance during feature extraction, in: Proceedings of the Twenty-eight International Conference on Machine Learning (ICML'11), 2011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1900" smtClean="0">
                <a:latin typeface="Adobe Caslon Pro"/>
              </a:rPr>
              <a:t>     - Vincent, Larochelle, Lajoie, Bengio, Manzagol, Stacked Denoising Autoencoders: Learning Useful Representations in a Deep Network with a Local Denoising Criterion, Journal of Machine Learning Research, 11:3371--3408, 2010.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1900" smtClean="0">
                <a:latin typeface="Adobe Caslon Pro"/>
              </a:rPr>
              <a:t>     - Gregor, Szlam, LeCun: Structured Sparse Coding via Lateral Inhibition,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1900" smtClean="0">
                <a:latin typeface="Adobe Caslon Pro"/>
              </a:rPr>
              <a:t>     Advances in Neural Information Processing Systems (NIPS 2011), 24, 2011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1900" smtClean="0">
                <a:latin typeface="Adobe Caslon Pro"/>
              </a:rPr>
              <a:t>     - Kavukcuoglu, Ranzato, LeCun. "Fast Inference in Sparse Coding Algorithms with Applications to Object Recognition". ArXiv 1010.3467 2008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1900" smtClean="0">
                <a:latin typeface="Adobe Caslon Pro"/>
              </a:rPr>
              <a:t>     - Hinton, Krizhevsky, Wang, Transforming Auto-encoders, ICANN, 2011</a:t>
            </a:r>
          </a:p>
          <a:p>
            <a:pPr>
              <a:lnSpc>
                <a:spcPct val="80000"/>
              </a:lnSpc>
            </a:pPr>
            <a:r>
              <a:rPr lang="en-US" altLang="zh-CN" sz="2400" b="1" smtClean="0">
                <a:latin typeface="Adobe Caslon Pro"/>
              </a:rPr>
              <a:t>Multi-modal Learning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1900" smtClean="0">
                <a:latin typeface="Adobe Caslon Pro"/>
              </a:rPr>
              <a:t>    – Multimodal deep learning, Ngiam, Khosla, Kim, Nam, Lee, Ng. In Proceedings of the Twenty-Eighth International Conference on Machine Learning, 2011.</a:t>
            </a:r>
            <a:endParaRPr lang="zh-CN" altLang="en-US" sz="1900" smtClean="0">
              <a:latin typeface="Adobe Caslon Pro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Albertus Extra Bold"/>
                <a:ea typeface="黑体" pitchFamily="49" charset="-122"/>
              </a:rPr>
              <a:t>参考文献</a:t>
            </a:r>
          </a:p>
        </p:txBody>
      </p:sp>
      <p:sp>
        <p:nvSpPr>
          <p:cNvPr id="117762" name="Rectangle 3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686800" cy="5257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2400" b="1" smtClean="0">
                <a:latin typeface="Adobe Caslon Pro"/>
              </a:rPr>
              <a:t>Locally Connected Nets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1600" b="1" smtClean="0">
                <a:latin typeface="Adobe Caslon Pro"/>
              </a:rPr>
              <a:t>      </a:t>
            </a:r>
            <a:r>
              <a:rPr lang="en-US" altLang="zh-CN" sz="1900" smtClean="0">
                <a:latin typeface="Adobe Caslon Pro"/>
              </a:rPr>
              <a:t>– Gregor, LeCun “Emergence of complex-like cells in a temporal product network with local receptive fields” Arxiv. 2009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1900" smtClean="0">
                <a:latin typeface="Adobe Caslon Pro"/>
              </a:rPr>
              <a:t>     – Ranzato, Mnih, Hinton “Generating more realistic images using gated MRF's”NIPS 2010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1900" smtClean="0">
                <a:latin typeface="Adobe Caslon Pro"/>
              </a:rPr>
              <a:t>     – Le, Ngiam, Chen, Chia, Koh, Ng “Tiled convolutional neural networks” NIPS 2010</a:t>
            </a:r>
          </a:p>
          <a:p>
            <a:pPr>
              <a:lnSpc>
                <a:spcPct val="80000"/>
              </a:lnSpc>
            </a:pPr>
            <a:r>
              <a:rPr lang="en-US" altLang="zh-CN" sz="2400" b="1" smtClean="0">
                <a:latin typeface="Adobe Caslon Pro"/>
              </a:rPr>
              <a:t>Distributed Learning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1900" smtClean="0">
                <a:latin typeface="Adobe Caslon Pro"/>
              </a:rPr>
              <a:t>     – Le, Ranzato, Monga, Devin, Corrado, Chen, Dean, Ng. "Building High-Level Features Using Large Scale Unsupervised Learning". International Conference of Machine Learning (ICML 2012), Edinburgh, 2012.</a:t>
            </a:r>
          </a:p>
          <a:p>
            <a:pPr>
              <a:lnSpc>
                <a:spcPct val="80000"/>
              </a:lnSpc>
            </a:pPr>
            <a:r>
              <a:rPr lang="en-US" altLang="zh-CN" sz="2400" b="1" smtClean="0">
                <a:latin typeface="Adobe Caslon Pro"/>
              </a:rPr>
              <a:t>Papers on Scene Parsing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1900" smtClean="0">
                <a:latin typeface="Adobe Caslon Pro"/>
              </a:rPr>
              <a:t>     – Farabet, Couprie, Najman, LeCun, “Scene Parsing with Multiscale Feature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1900" smtClean="0">
                <a:latin typeface="Adobe Caslon Pro"/>
              </a:rPr>
              <a:t>     Learning, Purity Trees, and Optimal Covers”, in Proc. of the International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1900" smtClean="0">
                <a:latin typeface="Adobe Caslon Pro"/>
              </a:rPr>
              <a:t>     Conference on Machine Learning (ICML'12), Edinburgh, Scotland, 2012.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1900" smtClean="0">
                <a:latin typeface="Adobe Caslon Pro"/>
              </a:rPr>
              <a:t>     - Socher, Lin, Ng, Manning, “Parsing Natural Scenes and Natural Language with Recursive Neural Networks”. International Conference of Machine Learning (ICML 2011) 2011.</a:t>
            </a:r>
            <a:endParaRPr lang="zh-CN" altLang="en-US" sz="1900" smtClean="0">
              <a:latin typeface="Adobe Caslon Pro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Albertus Extra Bold"/>
                <a:ea typeface="黑体" pitchFamily="49" charset="-122"/>
              </a:rPr>
              <a:t>参考文献</a:t>
            </a:r>
          </a:p>
        </p:txBody>
      </p:sp>
      <p:sp>
        <p:nvSpPr>
          <p:cNvPr id="118786" name="Rectangle 3"/>
          <p:cNvSpPr>
            <a:spLocks noGrp="1"/>
          </p:cNvSpPr>
          <p:nvPr>
            <p:ph type="body" idx="1"/>
          </p:nvPr>
        </p:nvSpPr>
        <p:spPr>
          <a:xfrm>
            <a:off x="304800" y="1219200"/>
            <a:ext cx="9067800" cy="5257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2400" b="1" smtClean="0">
                <a:latin typeface="Adobe Caslon Pro"/>
              </a:rPr>
              <a:t>Papers on Object Recognition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1900" smtClean="0">
                <a:latin typeface="Adobe Caslon Pro"/>
              </a:rPr>
              <a:t>    - Boureau, Le Roux, Bach, Ponce, LeCun: Ask the locals: multi-way local pooling for image recognition, Proc. ICCV 2011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1900" smtClean="0">
                <a:latin typeface="Adobe Caslon Pro"/>
              </a:rPr>
              <a:t>    - Sermanet, LeCun: Traffic Sign Recognition with Multi-Scale Convolutional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1900" smtClean="0">
                <a:latin typeface="Adobe Caslon Pro"/>
              </a:rPr>
              <a:t>    Networks, Proceedings of International Joint Conference on Neural Networks (IJCNN'11)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1900" smtClean="0">
                <a:latin typeface="Adobe Caslon Pro"/>
              </a:rPr>
              <a:t>    - Ciresan, Meier, Gambardella, Schmidhuber. Convolutional Neural Network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1900" smtClean="0">
                <a:latin typeface="Adobe Caslon Pro"/>
              </a:rPr>
              <a:t>    Committees For Handwritten Character Classification. 11th International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1900" smtClean="0">
                <a:latin typeface="Adobe Caslon Pro"/>
              </a:rPr>
              <a:t>    Conference on Document Analysis and Recognition (ICDAR 2011), Beijing, China.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1900" smtClean="0">
                <a:latin typeface="Adobe Caslon Pro"/>
              </a:rPr>
              <a:t>    - Ciresan, Meier, Masci, Gambardella, Schmidhuber. Flexible, High Performance Convolutional Neural Networks for Image Classification. International Joint Conference on Artificial Intelligence IJCAI-2011.</a:t>
            </a:r>
          </a:p>
          <a:p>
            <a:pPr>
              <a:lnSpc>
                <a:spcPct val="80000"/>
              </a:lnSpc>
            </a:pPr>
            <a:r>
              <a:rPr lang="en-US" altLang="zh-CN" sz="2400" b="1" smtClean="0">
                <a:latin typeface="Adobe Caslon Pro"/>
              </a:rPr>
              <a:t>Papers on Action Recognition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1900" smtClean="0">
                <a:latin typeface="Adobe Caslon Pro"/>
              </a:rPr>
              <a:t>    – Learning hierarchical spatio-temporal features for action recognition with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1900" smtClean="0">
                <a:latin typeface="Adobe Caslon Pro"/>
              </a:rPr>
              <a:t>    independent subspace analysis, Le, Zou, Yeung, Ng. CVPR 2011</a:t>
            </a:r>
          </a:p>
          <a:p>
            <a:pPr>
              <a:lnSpc>
                <a:spcPct val="80000"/>
              </a:lnSpc>
            </a:pPr>
            <a:r>
              <a:rPr lang="en-US" altLang="zh-CN" sz="2400" b="1" smtClean="0">
                <a:latin typeface="Adobe Caslon Pro"/>
              </a:rPr>
              <a:t>Papers on Segmentation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1900" smtClean="0">
                <a:latin typeface="Adobe Caslon Pro"/>
              </a:rPr>
              <a:t>   – Turaga, Briggman, Helmstaedter, Denk, Seung Maximin learning of image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1900" smtClean="0">
                <a:latin typeface="Adobe Caslon Pro"/>
              </a:rPr>
              <a:t>   segmentation. NIPS, 2009.</a:t>
            </a:r>
            <a:endParaRPr lang="zh-CN" altLang="en-US" sz="1900" smtClean="0">
              <a:latin typeface="Adobe Caslon Pro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Albertus Extra Bold"/>
                <a:ea typeface="黑体" pitchFamily="49" charset="-122"/>
              </a:rPr>
              <a:t>参考文献</a:t>
            </a:r>
          </a:p>
        </p:txBody>
      </p:sp>
      <p:sp>
        <p:nvSpPr>
          <p:cNvPr id="119810" name="Rectangle 3"/>
          <p:cNvSpPr>
            <a:spLocks noGrp="1"/>
          </p:cNvSpPr>
          <p:nvPr>
            <p:ph type="body" idx="1"/>
          </p:nvPr>
        </p:nvSpPr>
        <p:spPr>
          <a:xfrm>
            <a:off x="457200" y="1447800"/>
            <a:ext cx="8686800" cy="5257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2400" b="1" smtClean="0">
                <a:latin typeface="Adobe Caslon Pro"/>
              </a:rPr>
              <a:t>Papers on Vision for Robotics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1900" smtClean="0">
                <a:latin typeface="Adobe Caslon Pro"/>
              </a:rPr>
              <a:t>     – Hadsell, Sermanet, Scoffier, Erkan, Kavackuoglu, Muller, LeCun: Learning Long-Range Vision for Autonomous Off-Road Driving, Journal of Field Robotics,26(2):120-144, February 2009,</a:t>
            </a:r>
          </a:p>
          <a:p>
            <a:pPr>
              <a:lnSpc>
                <a:spcPct val="80000"/>
              </a:lnSpc>
            </a:pPr>
            <a:r>
              <a:rPr lang="en-US" altLang="zh-CN" sz="2400" b="1" smtClean="0">
                <a:latin typeface="Adobe Caslon Pro"/>
              </a:rPr>
              <a:t>Deep Convex Nets &amp; Deconv-Nets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1900" smtClean="0">
                <a:latin typeface="Adobe Caslon Pro"/>
              </a:rPr>
              <a:t>     – Deng, Yu. “Deep Convex Network: A Scalable Architecture for Speech Pattern Classification.” Interspeech, 2011.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1900" smtClean="0">
                <a:latin typeface="Adobe Caslon Pro"/>
              </a:rPr>
              <a:t>    - Zeiler, Taylor, Fergus "Adaptive Deconvolutional Networks for Mid and High Level Feature Learning." ICCV. 2011</a:t>
            </a:r>
          </a:p>
          <a:p>
            <a:pPr>
              <a:lnSpc>
                <a:spcPct val="80000"/>
              </a:lnSpc>
            </a:pPr>
            <a:r>
              <a:rPr lang="en-US" altLang="zh-CN" sz="2400" b="1" smtClean="0">
                <a:latin typeface="Adobe Caslon Pro"/>
              </a:rPr>
              <a:t>Papers on Biological Inspired Vision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1900" smtClean="0">
                <a:latin typeface="Adobe Caslon Pro"/>
              </a:rPr>
              <a:t>    – Serre, Wolf, Bileschi, Riesenhuber, Poggio. Robust Object Recognition with Cortex-like Mechanisms, IEEE Transactions on Pattern Analysis and Machine Intelligence, 29, 3, 411-426, 2007.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1900" smtClean="0">
                <a:latin typeface="Adobe Caslon Pro"/>
              </a:rPr>
              <a:t>    - Pinto, Doukhan, DiCarlo, Cox "A high-throughput screening approach to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1900" smtClean="0">
                <a:latin typeface="Adobe Caslon Pro"/>
              </a:rPr>
              <a:t>    discovering good forms of biologically inspired visual representation." {PLoS}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1900" smtClean="0">
                <a:latin typeface="Adobe Caslon Pro"/>
              </a:rPr>
              <a:t>    Computational Biology. 2009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Albertus Extra Bold"/>
                <a:ea typeface="黑体" pitchFamily="49" charset="-122"/>
              </a:rPr>
              <a:t>动 机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96863" y="1163638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1" name="Content Placeholder 2"/>
          <p:cNvSpPr txBox="1">
            <a:spLocks/>
          </p:cNvSpPr>
          <p:nvPr/>
        </p:nvSpPr>
        <p:spPr bwMode="auto">
          <a:xfrm>
            <a:off x="128588" y="4267200"/>
            <a:ext cx="94488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lvl="1" indent="-342900" fontAlgn="ctr">
              <a:spcBef>
                <a:spcPct val="20000"/>
              </a:spcBef>
              <a:buFont typeface="Arial" charset="0"/>
              <a:buChar char="•"/>
            </a:pPr>
            <a:r>
              <a:rPr lang="zh-CN" altLang="en-US" sz="2400" b="1">
                <a:solidFill>
                  <a:schemeClr val="bg1"/>
                </a:solidFill>
                <a:ea typeface="华文楷体" pitchFamily="2" charset="-122"/>
              </a:rPr>
              <a:t>良好的特征表达，对最终算法的准确性起了非常关键的作用；</a:t>
            </a:r>
          </a:p>
          <a:p>
            <a:pPr marL="342900" lvl="1" indent="-342900" fontAlgn="ctr">
              <a:spcBef>
                <a:spcPct val="20000"/>
              </a:spcBef>
              <a:buFont typeface="Arial" charset="0"/>
              <a:buChar char="•"/>
            </a:pPr>
            <a:r>
              <a:rPr lang="zh-CN" altLang="en-US" sz="2400" b="1">
                <a:solidFill>
                  <a:schemeClr val="bg1"/>
                </a:solidFill>
                <a:ea typeface="华文楷体" pitchFamily="2" charset="-122"/>
              </a:rPr>
              <a:t>识别系统主要的计算和测试工作耗时主要集中在特征提取部分；</a:t>
            </a:r>
          </a:p>
          <a:p>
            <a:pPr marL="342900" lvl="1" indent="-342900" fontAlgn="ctr">
              <a:spcBef>
                <a:spcPct val="20000"/>
              </a:spcBef>
              <a:buFont typeface="Arial" charset="0"/>
              <a:buChar char="•"/>
            </a:pPr>
            <a:r>
              <a:rPr lang="zh-CN" altLang="en-US" sz="2400" b="1">
                <a:solidFill>
                  <a:schemeClr val="bg1"/>
                </a:solidFill>
                <a:ea typeface="华文楷体" pitchFamily="2" charset="-122"/>
              </a:rPr>
              <a:t>特征的样式目前一般都是人工设计的，靠人工提取特征。</a:t>
            </a:r>
            <a:endParaRPr lang="en-US" altLang="zh-CN" sz="2400" b="1">
              <a:solidFill>
                <a:schemeClr val="bg1"/>
              </a:solidFill>
              <a:ea typeface="华文楷体" pitchFamily="2" charset="-122"/>
            </a:endParaRPr>
          </a:p>
        </p:txBody>
      </p:sp>
      <p:grpSp>
        <p:nvGrpSpPr>
          <p:cNvPr id="17412" name="Group 1"/>
          <p:cNvGrpSpPr>
            <a:grpSpLocks/>
          </p:cNvGrpSpPr>
          <p:nvPr/>
        </p:nvGrpSpPr>
        <p:grpSpPr bwMode="auto">
          <a:xfrm>
            <a:off x="457200" y="2133600"/>
            <a:ext cx="8229600" cy="1524000"/>
            <a:chOff x="1143000" y="1295400"/>
            <a:chExt cx="6858000" cy="841617"/>
          </a:xfrm>
        </p:grpSpPr>
        <p:sp>
          <p:nvSpPr>
            <p:cNvPr id="17414" name="Rectangle 13"/>
            <p:cNvSpPr>
              <a:spLocks noChangeArrowheads="1"/>
            </p:cNvSpPr>
            <p:nvPr/>
          </p:nvSpPr>
          <p:spPr bwMode="auto">
            <a:xfrm>
              <a:off x="1143000" y="1295400"/>
              <a:ext cx="1055077" cy="841617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defTabSz="912813"/>
              <a:r>
                <a:rPr kumimoji="1" lang="en-US" altLang="zh-CN">
                  <a:solidFill>
                    <a:schemeClr val="bg1"/>
                  </a:solidFill>
                  <a:latin typeface="Arial Narrow" pitchFamily="34" charset="0"/>
                  <a:ea typeface="MS PGothic" pitchFamily="34" charset="-128"/>
                </a:rPr>
                <a:t>Low-level sensing</a:t>
              </a:r>
            </a:p>
          </p:txBody>
        </p:sp>
        <p:sp>
          <p:nvSpPr>
            <p:cNvPr id="17415" name="Rectangle 14"/>
            <p:cNvSpPr>
              <a:spLocks noChangeArrowheads="1"/>
            </p:cNvSpPr>
            <p:nvPr/>
          </p:nvSpPr>
          <p:spPr bwMode="auto">
            <a:xfrm>
              <a:off x="2514600" y="1295400"/>
              <a:ext cx="1160585" cy="841617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defTabSz="912813"/>
              <a:r>
                <a:rPr kumimoji="1" lang="en-US" altLang="zh-CN">
                  <a:solidFill>
                    <a:srgbClr val="FFFFFF"/>
                  </a:solidFill>
                  <a:latin typeface="Arial Narrow" pitchFamily="34" charset="0"/>
                  <a:ea typeface="MS PGothic" pitchFamily="34" charset="-128"/>
                </a:rPr>
                <a:t>Pre-processing</a:t>
              </a:r>
            </a:p>
          </p:txBody>
        </p:sp>
        <p:sp>
          <p:nvSpPr>
            <p:cNvPr id="17416" name="Rectangle 15"/>
            <p:cNvSpPr>
              <a:spLocks noChangeArrowheads="1"/>
            </p:cNvSpPr>
            <p:nvPr/>
          </p:nvSpPr>
          <p:spPr bwMode="auto">
            <a:xfrm>
              <a:off x="3991708" y="1295400"/>
              <a:ext cx="1055077" cy="841617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defTabSz="912813"/>
              <a:r>
                <a:rPr kumimoji="1" lang="en-US" altLang="zh-CN">
                  <a:solidFill>
                    <a:srgbClr val="FFFFFF"/>
                  </a:solidFill>
                  <a:latin typeface="Arial Narrow" pitchFamily="34" charset="0"/>
                  <a:ea typeface="MS PGothic" pitchFamily="34" charset="-128"/>
                </a:rPr>
                <a:t>Feature extract.</a:t>
              </a:r>
            </a:p>
          </p:txBody>
        </p:sp>
        <p:sp>
          <p:nvSpPr>
            <p:cNvPr id="17417" name="Rectangle 18"/>
            <p:cNvSpPr>
              <a:spLocks noChangeArrowheads="1"/>
            </p:cNvSpPr>
            <p:nvPr/>
          </p:nvSpPr>
          <p:spPr bwMode="auto">
            <a:xfrm>
              <a:off x="5363308" y="1295400"/>
              <a:ext cx="1055077" cy="841617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defTabSz="912813"/>
              <a:r>
                <a:rPr kumimoji="1" lang="en-US" altLang="zh-CN">
                  <a:solidFill>
                    <a:srgbClr val="FFFFFF"/>
                  </a:solidFill>
                  <a:latin typeface="Arial Narrow" pitchFamily="34" charset="0"/>
                  <a:ea typeface="MS PGothic" pitchFamily="34" charset="-128"/>
                </a:rPr>
                <a:t>Feature selection</a:t>
              </a:r>
            </a:p>
          </p:txBody>
        </p:sp>
        <p:sp>
          <p:nvSpPr>
            <p:cNvPr id="17418" name="Rectangle 19"/>
            <p:cNvSpPr>
              <a:spLocks noChangeArrowheads="1"/>
            </p:cNvSpPr>
            <p:nvPr/>
          </p:nvSpPr>
          <p:spPr bwMode="auto">
            <a:xfrm>
              <a:off x="6734908" y="1295400"/>
              <a:ext cx="1266092" cy="841617"/>
            </a:xfrm>
            <a:prstGeom prst="rect">
              <a:avLst/>
            </a:prstGeom>
            <a:solidFill>
              <a:srgbClr val="3366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defTabSz="912813"/>
              <a:r>
                <a:rPr kumimoji="1" lang="en-US" altLang="zh-CN">
                  <a:solidFill>
                    <a:srgbClr val="FFFFFF"/>
                  </a:solidFill>
                  <a:latin typeface="Arial Narrow" pitchFamily="34" charset="0"/>
                  <a:ea typeface="MS PGothic" pitchFamily="34" charset="-128"/>
                </a:rPr>
                <a:t>Inference: prediction, recognition</a:t>
              </a:r>
            </a:p>
          </p:txBody>
        </p:sp>
        <p:sp>
          <p:nvSpPr>
            <p:cNvPr id="17419" name="Right Arrow 20"/>
            <p:cNvSpPr>
              <a:spLocks noChangeArrowheads="1"/>
            </p:cNvSpPr>
            <p:nvPr/>
          </p:nvSpPr>
          <p:spPr bwMode="auto">
            <a:xfrm>
              <a:off x="2263619" y="1615562"/>
              <a:ext cx="211015" cy="24046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 defTabSz="912813"/>
              <a:endParaRPr kumimoji="1" lang="zh-CN" altLang="zh-CN" sz="2400">
                <a:ea typeface="MS PGothic" pitchFamily="34" charset="-128"/>
              </a:endParaRPr>
            </a:p>
          </p:txBody>
        </p:sp>
        <p:sp>
          <p:nvSpPr>
            <p:cNvPr id="17420" name="Right Arrow 21"/>
            <p:cNvSpPr>
              <a:spLocks noChangeArrowheads="1"/>
            </p:cNvSpPr>
            <p:nvPr/>
          </p:nvSpPr>
          <p:spPr bwMode="auto">
            <a:xfrm>
              <a:off x="3750718" y="1621936"/>
              <a:ext cx="211015" cy="24046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 defTabSz="912813"/>
              <a:endParaRPr kumimoji="1" lang="zh-CN" altLang="zh-CN" sz="2400">
                <a:ea typeface="MS PGothic" pitchFamily="34" charset="-128"/>
              </a:endParaRPr>
            </a:p>
          </p:txBody>
        </p:sp>
        <p:sp>
          <p:nvSpPr>
            <p:cNvPr id="17421" name="Right Arrow 22"/>
            <p:cNvSpPr>
              <a:spLocks noChangeArrowheads="1"/>
            </p:cNvSpPr>
            <p:nvPr/>
          </p:nvSpPr>
          <p:spPr bwMode="auto">
            <a:xfrm>
              <a:off x="5112327" y="1610551"/>
              <a:ext cx="211015" cy="24046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 defTabSz="912813"/>
              <a:endParaRPr kumimoji="1" lang="zh-CN" altLang="zh-CN" sz="2400">
                <a:ea typeface="MS PGothic" pitchFamily="34" charset="-128"/>
              </a:endParaRPr>
            </a:p>
          </p:txBody>
        </p:sp>
        <p:sp>
          <p:nvSpPr>
            <p:cNvPr id="17422" name="Right Arrow 23"/>
            <p:cNvSpPr>
              <a:spLocks noChangeArrowheads="1"/>
            </p:cNvSpPr>
            <p:nvPr/>
          </p:nvSpPr>
          <p:spPr bwMode="auto">
            <a:xfrm>
              <a:off x="6483927" y="1621936"/>
              <a:ext cx="211015" cy="240462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ctr" defTabSz="912813"/>
              <a:endParaRPr kumimoji="1" lang="zh-CN" altLang="zh-CN" sz="2400">
                <a:ea typeface="MS PGothic" pitchFamily="34" charset="-128"/>
              </a:endParaRPr>
            </a:p>
          </p:txBody>
        </p:sp>
      </p:grpSp>
      <p:sp>
        <p:nvSpPr>
          <p:cNvPr id="17413" name="Text Box 15"/>
          <p:cNvSpPr txBox="1">
            <a:spLocks noChangeArrowheads="1"/>
          </p:cNvSpPr>
          <p:nvPr/>
        </p:nvSpPr>
        <p:spPr bwMode="auto">
          <a:xfrm>
            <a:off x="381000" y="1371600"/>
            <a:ext cx="3429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chemeClr val="bg1"/>
                </a:solidFill>
                <a:latin typeface="Adobe Caslon Pro"/>
                <a:ea typeface="楷体" pitchFamily="49" charset="-122"/>
              </a:rPr>
              <a:t>传统的模式识别方法：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Albertus Extra Bold"/>
                <a:ea typeface="黑体" pitchFamily="49" charset="-122"/>
              </a:rPr>
              <a:t>参考文献</a:t>
            </a:r>
          </a:p>
        </p:txBody>
      </p:sp>
      <p:sp>
        <p:nvSpPr>
          <p:cNvPr id="120834" name="Rectangl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3200400"/>
          </a:xfrm>
        </p:spPr>
        <p:txBody>
          <a:bodyPr/>
          <a:lstStyle/>
          <a:p>
            <a:r>
              <a:rPr lang="en-US" altLang="zh-CN" sz="2400" b="1" smtClean="0">
                <a:latin typeface="Adobe Caslon Pro"/>
              </a:rPr>
              <a:t>Papers on Embedded ConvNets for Real-Time Vision Applications</a:t>
            </a:r>
          </a:p>
          <a:p>
            <a:pPr>
              <a:buFont typeface="Arial" charset="0"/>
              <a:buNone/>
            </a:pPr>
            <a:r>
              <a:rPr lang="en-US" altLang="zh-CN" sz="2100" smtClean="0">
                <a:latin typeface="Adobe Caslon Pro"/>
              </a:rPr>
              <a:t>    – </a:t>
            </a:r>
            <a:r>
              <a:rPr lang="en-US" altLang="zh-CN" sz="1900" smtClean="0">
                <a:latin typeface="Adobe Caslon Pro"/>
              </a:rPr>
              <a:t>Farabet, Martini, Corda, Akselrod, Culurciello, LeCun: NeuFlow: A Runtime Reconfigurable Dataflow Processor for Vision, Workshop on Embedded Computer Vision, CVPR 2011</a:t>
            </a:r>
          </a:p>
          <a:p>
            <a:r>
              <a:rPr lang="en-US" altLang="zh-CN" sz="2400" b="1" smtClean="0">
                <a:latin typeface="Adobe Caslon Pro"/>
              </a:rPr>
              <a:t>Papers on Image Denoising Using Neural Nets</a:t>
            </a:r>
          </a:p>
          <a:p>
            <a:pPr>
              <a:buFont typeface="Arial" charset="0"/>
              <a:buNone/>
            </a:pPr>
            <a:r>
              <a:rPr lang="en-US" altLang="zh-CN" sz="1900" smtClean="0">
                <a:latin typeface="Adobe Caslon Pro"/>
              </a:rPr>
              <a:t>   – Burger, Schuler, Harmeling: Image Denoisng: Can Plain Neural Networks Compete with BM3D?, Computer Vision and Pattern Recognition, CVPR 2012,</a:t>
            </a:r>
            <a:endParaRPr lang="zh-CN" altLang="en-US" sz="1900" smtClean="0">
              <a:latin typeface="Adobe Caslon Pro"/>
            </a:endParaRPr>
          </a:p>
          <a:p>
            <a:endParaRPr lang="zh-CN" altLang="en-US" sz="1900" smtClean="0">
              <a:latin typeface="Adobe Caslon Pro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Albertus Extra Bold"/>
                <a:ea typeface="黑体" pitchFamily="49" charset="-122"/>
              </a:rPr>
              <a:t>相关程序软件及链接</a:t>
            </a:r>
          </a:p>
        </p:txBody>
      </p:sp>
      <p:sp>
        <p:nvSpPr>
          <p:cNvPr id="121858" name="Rectangle 3"/>
          <p:cNvSpPr>
            <a:spLocks noGrp="1"/>
          </p:cNvSpPr>
          <p:nvPr>
            <p:ph type="body" idx="1"/>
          </p:nvPr>
        </p:nvSpPr>
        <p:spPr>
          <a:xfrm>
            <a:off x="442913" y="1400175"/>
            <a:ext cx="8686800" cy="5257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2400" b="1" smtClean="0">
                <a:latin typeface="Adobe Caslon Pro"/>
              </a:rPr>
              <a:t>Deep Learning website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2400" b="1" smtClean="0">
                <a:latin typeface="Adobe Caslon Pro"/>
              </a:rPr>
              <a:t>     </a:t>
            </a:r>
            <a:r>
              <a:rPr lang="en-US" altLang="zh-CN" sz="2400" smtClean="0">
                <a:latin typeface="Adobe Caslon Pro"/>
              </a:rPr>
              <a:t>– </a:t>
            </a:r>
            <a:r>
              <a:rPr lang="en-US" altLang="zh-CN" sz="2400" smtClean="0">
                <a:latin typeface="Adobe Caslon Pro"/>
                <a:hlinkClick r:id="rId2"/>
              </a:rPr>
              <a:t>http://deeplearning.net/</a:t>
            </a:r>
            <a:endParaRPr lang="en-US" altLang="zh-CN" sz="2400" smtClean="0">
              <a:latin typeface="Adobe Caslon Pro"/>
            </a:endParaRPr>
          </a:p>
          <a:p>
            <a:pPr>
              <a:lnSpc>
                <a:spcPct val="80000"/>
              </a:lnSpc>
              <a:buFontTx/>
              <a:buChar char="•"/>
            </a:pPr>
            <a:r>
              <a:rPr lang="en-US" altLang="zh-CN" sz="2400" b="1" smtClean="0">
                <a:latin typeface="Adobe Caslon Pro"/>
              </a:rPr>
              <a:t>Matlab code for R-ICA unsupervised algorithm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2400" smtClean="0">
                <a:latin typeface="Adobe Caslon Pro"/>
              </a:rPr>
              <a:t>    – </a:t>
            </a:r>
            <a:r>
              <a:rPr lang="en-US" altLang="zh-CN" sz="2400" smtClean="0">
                <a:latin typeface="Adobe Caslon Pro"/>
                <a:hlinkClick r:id="rId3"/>
              </a:rPr>
              <a:t>http://eblearn.sourceforge.net/</a:t>
            </a:r>
            <a:endParaRPr lang="en-US" altLang="zh-CN" sz="2400" b="1" smtClean="0">
              <a:latin typeface="Adobe Caslon Pro"/>
            </a:endParaRPr>
          </a:p>
          <a:p>
            <a:pPr>
              <a:lnSpc>
                <a:spcPct val="80000"/>
              </a:lnSpc>
            </a:pPr>
            <a:r>
              <a:rPr lang="en-US" altLang="zh-CN" sz="2400" b="1" smtClean="0">
                <a:latin typeface="Adobe Caslon Pro"/>
              </a:rPr>
              <a:t>Python-based learning library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2400" smtClean="0">
                <a:latin typeface="Adobe Caslon Pro"/>
              </a:rPr>
              <a:t>    – </a:t>
            </a:r>
            <a:r>
              <a:rPr lang="en-US" altLang="zh-CN" sz="2400" smtClean="0">
                <a:latin typeface="Adobe Caslon Pro"/>
                <a:hlinkClick r:id="rId4"/>
              </a:rPr>
              <a:t>http://lush.sourceforge.net/</a:t>
            </a:r>
            <a:endParaRPr lang="en-US" altLang="zh-CN" sz="2400" smtClean="0">
              <a:latin typeface="Adobe Caslon Pro"/>
            </a:endParaRPr>
          </a:p>
          <a:p>
            <a:pPr>
              <a:lnSpc>
                <a:spcPct val="80000"/>
              </a:lnSpc>
            </a:pPr>
            <a:r>
              <a:rPr lang="en-US" altLang="zh-CN" sz="2400" b="1" smtClean="0">
                <a:latin typeface="Adobe Caslon Pro"/>
              </a:rPr>
              <a:t>C++ code for ConvNets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2400" b="1" smtClean="0">
                <a:latin typeface="Adobe Caslon Pro"/>
              </a:rPr>
              <a:t>    </a:t>
            </a:r>
            <a:r>
              <a:rPr lang="en-US" altLang="zh-CN" sz="2400" smtClean="0">
                <a:latin typeface="Adobe Caslon Pro"/>
              </a:rPr>
              <a:t>– </a:t>
            </a:r>
            <a:r>
              <a:rPr lang="en-US" altLang="zh-CN" sz="2400" smtClean="0">
                <a:latin typeface="Adobe Caslon Pro"/>
                <a:hlinkClick r:id="rId5"/>
              </a:rPr>
              <a:t>http://deeplearning.net/software/theano/</a:t>
            </a:r>
            <a:endParaRPr lang="zh-CN" altLang="en-US" sz="2400" b="1" smtClean="0">
              <a:latin typeface="Adobe Caslon Pro"/>
            </a:endParaRPr>
          </a:p>
          <a:p>
            <a:pPr>
              <a:lnSpc>
                <a:spcPct val="80000"/>
              </a:lnSpc>
            </a:pPr>
            <a:r>
              <a:rPr lang="en-US" altLang="zh-CN" sz="2400" b="1" smtClean="0">
                <a:latin typeface="Adobe Caslon Pro"/>
              </a:rPr>
              <a:t>Lush learning library which includes ConvNets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2400" smtClean="0">
                <a:latin typeface="Adobe Caslon Pro"/>
              </a:rPr>
              <a:t>    – </a:t>
            </a:r>
            <a:r>
              <a:rPr lang="en-US" altLang="zh-CN" sz="2400" smtClean="0">
                <a:latin typeface="Adobe Caslon Pro"/>
                <a:hlinkClick r:id="rId6"/>
              </a:rPr>
              <a:t>http://ai.stanford.edu/~quocle/rica_release.zip</a:t>
            </a:r>
            <a:endParaRPr lang="en-US" altLang="zh-CN" sz="2400" b="1" smtClean="0">
              <a:latin typeface="Adobe Caslon Pro"/>
            </a:endParaRPr>
          </a:p>
          <a:p>
            <a:pPr>
              <a:lnSpc>
                <a:spcPct val="80000"/>
              </a:lnSpc>
            </a:pPr>
            <a:r>
              <a:rPr lang="en-US" altLang="zh-CN" sz="2400" b="1" smtClean="0">
                <a:latin typeface="Adobe Caslon Pro"/>
              </a:rPr>
              <a:t>learning library that supports neural net training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2400" smtClean="0">
                <a:latin typeface="Adobe Caslon Pro"/>
              </a:rPr>
              <a:t>    – </a:t>
            </a:r>
            <a:r>
              <a:rPr lang="en-US" altLang="zh-CN" sz="2400" smtClean="0">
                <a:latin typeface="Adobe Caslon Pro"/>
                <a:hlinkClick r:id="rId7"/>
              </a:rPr>
              <a:t>http://www.torch.ch</a:t>
            </a:r>
            <a:endParaRPr lang="en-US" altLang="zh-CN" sz="2400" smtClean="0">
              <a:latin typeface="Adobe Caslon Pro"/>
            </a:endParaRPr>
          </a:p>
          <a:p>
            <a:pPr>
              <a:lnSpc>
                <a:spcPct val="80000"/>
              </a:lnSpc>
            </a:pPr>
            <a:r>
              <a:rPr lang="en-US" altLang="zh-CN" sz="2400" b="1" smtClean="0">
                <a:latin typeface="Adobe Caslon Pro"/>
              </a:rPr>
              <a:t>Code used to generate demo for this tutorial </a:t>
            </a:r>
            <a:r>
              <a:rPr lang="en-US" altLang="zh-CN" sz="2400" smtClean="0">
                <a:latin typeface="Adobe Caslon Pro"/>
              </a:rPr>
              <a:t>Ranzato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zh-CN" sz="2400" smtClean="0">
                <a:latin typeface="Adobe Caslon Pro"/>
              </a:rPr>
              <a:t>    – </a:t>
            </a:r>
            <a:r>
              <a:rPr lang="en-US" altLang="zh-CN" sz="2400" smtClean="0">
                <a:latin typeface="Adobe Caslon Pro"/>
                <a:hlinkClick r:id="rId8"/>
              </a:rPr>
              <a:t>http://cs.nyu.edu/~fergus/tutorials/deep_learning_cvpr12/</a:t>
            </a:r>
            <a:endParaRPr lang="zh-CN" altLang="en-US" sz="2400" smtClean="0">
              <a:latin typeface="Adobe Caslon Pro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algn="l"/>
            <a:r>
              <a:rPr lang="zh-CN" altLang="en-US" smtClean="0">
                <a:latin typeface="黑体" pitchFamily="49" charset="-122"/>
                <a:ea typeface="黑体" pitchFamily="49" charset="-122"/>
              </a:rPr>
              <a:t>动 机</a:t>
            </a:r>
            <a:r>
              <a:rPr lang="en-US" altLang="zh-CN" smtClean="0">
                <a:latin typeface="黑体" pitchFamily="49" charset="-122"/>
                <a:ea typeface="黑体" pitchFamily="49" charset="-122"/>
              </a:rPr>
              <a:t>——</a:t>
            </a:r>
            <a:r>
              <a:rPr lang="zh-CN" altLang="en-US" smtClean="0">
                <a:latin typeface="黑体" pitchFamily="49" charset="-122"/>
                <a:ea typeface="黑体" pitchFamily="49" charset="-122"/>
              </a:rPr>
              <a:t>为什么要自动学习特征</a:t>
            </a:r>
          </a:p>
        </p:txBody>
      </p:sp>
      <p:sp>
        <p:nvSpPr>
          <p:cNvPr id="18434" name="Content Placeholder 2"/>
          <p:cNvSpPr>
            <a:spLocks noGrp="1"/>
          </p:cNvSpPr>
          <p:nvPr>
            <p:ph idx="4294967295"/>
          </p:nvPr>
        </p:nvSpPr>
        <p:spPr>
          <a:xfrm>
            <a:off x="304800" y="1219200"/>
            <a:ext cx="8305800" cy="4525963"/>
          </a:xfrm>
        </p:spPr>
        <p:txBody>
          <a:bodyPr/>
          <a:lstStyle/>
          <a:p>
            <a:r>
              <a:rPr lang="zh-CN" altLang="en-US" smtClean="0">
                <a:latin typeface="楷体" pitchFamily="49" charset="-122"/>
                <a:ea typeface="楷体" pitchFamily="49" charset="-122"/>
              </a:rPr>
              <a:t>实验：</a:t>
            </a:r>
            <a:r>
              <a:rPr lang="en-US" altLang="zh-CN" smtClean="0">
                <a:latin typeface="楷体" pitchFamily="49" charset="-122"/>
                <a:ea typeface="楷体" pitchFamily="49" charset="-122"/>
              </a:rPr>
              <a:t>LP-</a:t>
            </a:r>
            <a:r>
              <a:rPr lang="en-US" altLang="zh-CN" smtClean="0">
                <a:latin typeface="楷体" pitchFamily="49" charset="-122"/>
                <a:ea typeface="楷体" pitchFamily="49" charset="-122"/>
                <a:cs typeface="Lucida Grande"/>
              </a:rPr>
              <a:t>β  </a:t>
            </a:r>
            <a:r>
              <a:rPr lang="en-US" altLang="zh-CN" smtClean="0">
                <a:latin typeface="楷体" pitchFamily="49" charset="-122"/>
                <a:ea typeface="楷体" pitchFamily="49" charset="-122"/>
              </a:rPr>
              <a:t>Multiple Kernel Learning</a:t>
            </a:r>
          </a:p>
          <a:p>
            <a:pPr lvl="1"/>
            <a:r>
              <a:rPr lang="en-US" altLang="zh-CN" smtClean="0">
                <a:latin typeface="楷体" pitchFamily="49" charset="-122"/>
                <a:ea typeface="楷体" pitchFamily="49" charset="-122"/>
              </a:rPr>
              <a:t>Gehler and Nowozin, On Feature Combination for Multiclass Object Classification, ICCV’09</a:t>
            </a:r>
          </a:p>
          <a:p>
            <a:r>
              <a:rPr lang="zh-CN" altLang="en-US" smtClean="0">
                <a:latin typeface="楷体" pitchFamily="49" charset="-122"/>
                <a:ea typeface="楷体" pitchFamily="49" charset="-122"/>
              </a:rPr>
              <a:t>采用</a:t>
            </a:r>
            <a:r>
              <a:rPr lang="en-US" altLang="zh-CN" smtClean="0">
                <a:latin typeface="楷体" pitchFamily="49" charset="-122"/>
                <a:ea typeface="楷体" pitchFamily="49" charset="-122"/>
              </a:rPr>
              <a:t>39 </a:t>
            </a:r>
            <a:r>
              <a:rPr lang="zh-CN" altLang="en-US" smtClean="0">
                <a:latin typeface="楷体" pitchFamily="49" charset="-122"/>
                <a:ea typeface="楷体" pitchFamily="49" charset="-122"/>
              </a:rPr>
              <a:t>个不同的特征</a:t>
            </a:r>
          </a:p>
          <a:p>
            <a:pPr lvl="1"/>
            <a:r>
              <a:rPr lang="en-US" altLang="zh-CN" smtClean="0">
                <a:latin typeface="楷体" pitchFamily="49" charset="-122"/>
                <a:ea typeface="楷体" pitchFamily="49" charset="-122"/>
              </a:rPr>
              <a:t>PHOG, SIFT, V1S+,</a:t>
            </a:r>
            <a:br>
              <a:rPr lang="en-US" altLang="zh-CN" smtClean="0">
                <a:latin typeface="楷体" pitchFamily="49" charset="-122"/>
                <a:ea typeface="楷体" pitchFamily="49" charset="-122"/>
              </a:rPr>
            </a:br>
            <a:r>
              <a:rPr lang="en-US" altLang="zh-CN" smtClean="0">
                <a:latin typeface="楷体" pitchFamily="49" charset="-122"/>
                <a:ea typeface="楷体" pitchFamily="49" charset="-122"/>
              </a:rPr>
              <a:t>Region Cov.  Etc.  </a:t>
            </a:r>
          </a:p>
          <a:p>
            <a:r>
              <a:rPr lang="zh-CN" altLang="en-US" smtClean="0">
                <a:latin typeface="楷体" pitchFamily="49" charset="-122"/>
                <a:ea typeface="楷体" pitchFamily="49" charset="-122"/>
                <a:sym typeface="Wingdings" pitchFamily="2" charset="2"/>
              </a:rPr>
              <a:t>在普通特征上</a:t>
            </a:r>
            <a:r>
              <a:rPr lang="en-US" altLang="zh-CN" smtClean="0">
                <a:latin typeface="楷体" pitchFamily="49" charset="-122"/>
                <a:ea typeface="楷体" pitchFamily="49" charset="-122"/>
                <a:sym typeface="Wingdings" pitchFamily="2" charset="2"/>
              </a:rPr>
              <a:t>MKL</a:t>
            </a:r>
            <a:r>
              <a:rPr lang="zh-CN" altLang="en-US" smtClean="0">
                <a:latin typeface="楷体" pitchFamily="49" charset="-122"/>
                <a:ea typeface="楷体" pitchFamily="49" charset="-122"/>
                <a:sym typeface="Wingdings" pitchFamily="2" charset="2"/>
              </a:rPr>
              <a:t>表现</a:t>
            </a:r>
          </a:p>
          <a:p>
            <a:pPr>
              <a:buFont typeface="Arial" charset="0"/>
              <a:buNone/>
            </a:pPr>
            <a:r>
              <a:rPr lang="zh-CN" altLang="en-US" smtClean="0">
                <a:latin typeface="楷体" pitchFamily="49" charset="-122"/>
                <a:ea typeface="楷体" pitchFamily="49" charset="-122"/>
                <a:sym typeface="Wingdings" pitchFamily="2" charset="2"/>
              </a:rPr>
              <a:t>有限</a:t>
            </a:r>
          </a:p>
          <a:p>
            <a:pPr>
              <a:buFont typeface="Arial" charset="0"/>
              <a:buNone/>
            </a:pPr>
            <a:r>
              <a:rPr lang="zh-CN" altLang="en-US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  <a:sym typeface="Wingdings" pitchFamily="2" charset="2"/>
              </a:rPr>
              <a:t>结论：特征更重要</a:t>
            </a:r>
            <a:endParaRPr lang="zh-CN" altLang="en-US" smtClean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18435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14875" y="3154363"/>
            <a:ext cx="4343400" cy="3605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5"/>
          <p:cNvCxnSpPr/>
          <p:nvPr/>
        </p:nvCxnSpPr>
        <p:spPr>
          <a:xfrm>
            <a:off x="296863" y="1163638"/>
            <a:ext cx="8621712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smtClean="0">
                <a:latin typeface="黑体" pitchFamily="49" charset="-122"/>
                <a:ea typeface="黑体" pitchFamily="49" charset="-122"/>
              </a:rPr>
              <a:t>动 机</a:t>
            </a:r>
            <a:r>
              <a:rPr lang="en-US" altLang="zh-CN" smtClean="0">
                <a:latin typeface="黑体" pitchFamily="49" charset="-122"/>
                <a:ea typeface="黑体" pitchFamily="49" charset="-122"/>
              </a:rPr>
              <a:t>——</a:t>
            </a:r>
            <a:r>
              <a:rPr lang="zh-CN" altLang="en-US" smtClean="0">
                <a:latin typeface="黑体" pitchFamily="49" charset="-122"/>
                <a:ea typeface="黑体" pitchFamily="49" charset="-122"/>
              </a:rPr>
              <a:t>为什么要自动学习特征</a:t>
            </a:r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>
          <a:xfrm>
            <a:off x="533400" y="1219200"/>
            <a:ext cx="9017000" cy="4525963"/>
          </a:xfrm>
        </p:spPr>
        <p:txBody>
          <a:bodyPr/>
          <a:lstStyle/>
          <a:p>
            <a:pPr eaLnBrk="1" hangingPunct="1"/>
            <a:r>
              <a:rPr lang="zh-CN" altLang="en-US" sz="2400" smtClean="0">
                <a:latin typeface="Adobe Caslon Pro"/>
                <a:ea typeface="楷体" pitchFamily="49" charset="-122"/>
              </a:rPr>
              <a:t>机器学习中，获得好的特征是识别成功的关键</a:t>
            </a:r>
          </a:p>
          <a:p>
            <a:pPr eaLnBrk="1" hangingPunct="1"/>
            <a:r>
              <a:rPr lang="zh-CN" altLang="en-US" sz="2400" smtClean="0">
                <a:latin typeface="Adobe Caslon Pro"/>
                <a:ea typeface="楷体" pitchFamily="49" charset="-122"/>
              </a:rPr>
              <a:t>目前存在大量人工设计的特征，不同研究对象特征不同，特征具有多样性，如：</a:t>
            </a:r>
            <a:r>
              <a:rPr lang="en-US" altLang="zh-CN" sz="2400" smtClean="0">
                <a:latin typeface="Adobe Caslon Pro"/>
                <a:ea typeface="楷体" pitchFamily="49" charset="-122"/>
              </a:rPr>
              <a:t>SIFT, HOG, LBP</a:t>
            </a:r>
            <a:r>
              <a:rPr lang="zh-CN" altLang="en-US" sz="2400" smtClean="0">
                <a:latin typeface="Adobe Caslon Pro"/>
                <a:ea typeface="楷体" pitchFamily="49" charset="-122"/>
              </a:rPr>
              <a:t>等</a:t>
            </a:r>
            <a:endParaRPr lang="en-US" altLang="zh-CN" sz="2400" smtClean="0">
              <a:latin typeface="Adobe Caslon Pro"/>
              <a:ea typeface="楷体" pitchFamily="49" charset="-122"/>
            </a:endParaRPr>
          </a:p>
          <a:p>
            <a:pPr eaLnBrk="1" hangingPunct="1"/>
            <a:r>
              <a:rPr lang="zh-CN" altLang="en-US" sz="2400" smtClean="0">
                <a:latin typeface="Adobe Caslon Pro"/>
                <a:ea typeface="楷体" pitchFamily="49" charset="-122"/>
              </a:rPr>
              <a:t>手工选取特征费时费力，需要启发式专业知识，很大程度上靠经验和运气</a:t>
            </a:r>
          </a:p>
          <a:p>
            <a:pPr eaLnBrk="1" hangingPunct="1"/>
            <a:r>
              <a:rPr lang="zh-CN" altLang="en-US" sz="2400" smtClean="0">
                <a:latin typeface="Adobe Caslon Pro"/>
                <a:ea typeface="楷体" pitchFamily="49" charset="-122"/>
              </a:rPr>
              <a:t>是否能自动地学习特征？</a:t>
            </a:r>
            <a:endParaRPr lang="en-US" altLang="zh-CN" sz="2400" smtClean="0">
              <a:latin typeface="Adobe Caslon Pro"/>
              <a:ea typeface="楷体" pitchFamily="49" charset="-122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460" name="Picture 11"/>
          <p:cNvPicPr>
            <a:picLocks noChangeAspect="1" noChangeArrowheads="1"/>
          </p:cNvPicPr>
          <p:nvPr/>
        </p:nvPicPr>
        <p:blipFill>
          <a:blip r:embed="rId3"/>
          <a:srcRect l="27525" t="25000" r="19180" b="13542"/>
          <a:stretch>
            <a:fillRect/>
          </a:stretch>
        </p:blipFill>
        <p:spPr bwMode="auto">
          <a:xfrm>
            <a:off x="1295400" y="3733800"/>
            <a:ext cx="70104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Content Placeholder 2"/>
          <p:cNvSpPr txBox="1">
            <a:spLocks/>
          </p:cNvSpPr>
          <p:nvPr/>
        </p:nvSpPr>
        <p:spPr bwMode="auto">
          <a:xfrm>
            <a:off x="241300" y="1019175"/>
            <a:ext cx="9017000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FontTx/>
              <a:buChar char="•"/>
            </a:pPr>
            <a:r>
              <a:rPr lang="zh-CN" altLang="en-US" sz="2800">
                <a:solidFill>
                  <a:srgbClr val="FFFFFF"/>
                </a:solidFill>
                <a:latin typeface="Adobe Caslon Pro"/>
                <a:ea typeface="楷体" pitchFamily="49" charset="-122"/>
              </a:rPr>
              <a:t>中层特征</a:t>
            </a:r>
          </a:p>
          <a:p>
            <a:pPr marL="342900" indent="-342900">
              <a:spcBef>
                <a:spcPct val="20000"/>
              </a:spcBef>
              <a:buFont typeface="Wingdings" pitchFamily="2" charset="2"/>
              <a:buChar char="ü"/>
            </a:pPr>
            <a:r>
              <a:rPr lang="zh-CN" altLang="en-US" sz="2000">
                <a:solidFill>
                  <a:srgbClr val="FFFFFF"/>
                </a:solidFill>
                <a:latin typeface="Adobe Caslon Pro"/>
                <a:ea typeface="楷体" pitchFamily="49" charset="-122"/>
              </a:rPr>
              <a:t>中层信号：</a:t>
            </a: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lang="en-US" altLang="zh-CN" sz="2000">
              <a:solidFill>
                <a:srgbClr val="FFFFFF"/>
              </a:solidFill>
              <a:latin typeface="Adobe Caslon Pro"/>
              <a:ea typeface="楷体" pitchFamily="49" charset="-122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lang="en-US" altLang="zh-CN" sz="2800">
              <a:solidFill>
                <a:srgbClr val="FFFFFF"/>
              </a:solidFill>
              <a:latin typeface="Adobe Caslon Pro"/>
              <a:ea typeface="MS PGothic" pitchFamily="34" charset="-128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lang="en-US" altLang="zh-CN" sz="2800">
              <a:solidFill>
                <a:srgbClr val="FFFFFF"/>
              </a:solidFill>
              <a:latin typeface="Adobe Caslon Pro"/>
              <a:ea typeface="MS PGothic" pitchFamily="34" charset="-128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lang="en-US" altLang="zh-CN" sz="2800">
              <a:solidFill>
                <a:srgbClr val="FFFFFF"/>
              </a:solidFill>
              <a:latin typeface="Adobe Caslon Pro"/>
              <a:ea typeface="MS PGothic" pitchFamily="34" charset="-128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lang="en-US" altLang="zh-CN" sz="2800">
              <a:solidFill>
                <a:srgbClr val="FFFFFF"/>
              </a:solidFill>
              <a:latin typeface="Adobe Caslon Pro"/>
              <a:ea typeface="MS PGothic" pitchFamily="34" charset="-128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lang="en-US" altLang="zh-CN" sz="2800">
              <a:solidFill>
                <a:srgbClr val="FFFFFF"/>
              </a:solidFill>
              <a:latin typeface="Adobe Caslon Pro"/>
              <a:ea typeface="MS PGothic" pitchFamily="34" charset="-128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lang="en-US" altLang="zh-CN" sz="2800">
              <a:solidFill>
                <a:srgbClr val="FFFFFF"/>
              </a:solidFill>
              <a:latin typeface="Adobe Caslon Pro"/>
              <a:ea typeface="MS PGothic" pitchFamily="34" charset="-128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lang="en-US" altLang="zh-CN" sz="2800">
              <a:solidFill>
                <a:srgbClr val="FFFFFF"/>
              </a:solidFill>
              <a:latin typeface="Adobe Caslon Pro"/>
              <a:ea typeface="MS PGothic" pitchFamily="34" charset="-128"/>
            </a:endParaRPr>
          </a:p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endParaRPr lang="en-US" altLang="zh-CN" sz="2800">
              <a:solidFill>
                <a:srgbClr val="FFFFFF"/>
              </a:solidFill>
              <a:latin typeface="Adobe Caslon Pro"/>
              <a:ea typeface="MS PGothic" pitchFamily="34" charset="-128"/>
            </a:endParaRPr>
          </a:p>
          <a:p>
            <a:pPr marL="742950" lvl="1" indent="-285750">
              <a:spcBef>
                <a:spcPct val="20000"/>
              </a:spcBef>
            </a:pPr>
            <a:endParaRPr lang="en-US" altLang="zh-CN" sz="2400">
              <a:solidFill>
                <a:srgbClr val="FFFFFF"/>
              </a:solidFill>
              <a:latin typeface="Adobe Caslon Pro"/>
              <a:ea typeface="MS PGothic" pitchFamily="34" charset="-128"/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endParaRPr lang="en-US" altLang="zh-CN" sz="2400">
              <a:solidFill>
                <a:srgbClr val="FFFFFF"/>
              </a:solidFill>
              <a:latin typeface="Adobe Caslon Pro"/>
              <a:ea typeface="MS PGothic" pitchFamily="34" charset="-128"/>
            </a:endParaRPr>
          </a:p>
        </p:txBody>
      </p:sp>
      <p:sp>
        <p:nvSpPr>
          <p:cNvPr id="21506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latin typeface="黑体" pitchFamily="49" charset="-122"/>
                <a:ea typeface="黑体" pitchFamily="49" charset="-122"/>
              </a:rPr>
              <a:t>动 机</a:t>
            </a:r>
            <a:r>
              <a:rPr lang="en-US" altLang="zh-CN" smtClean="0">
                <a:latin typeface="黑体" pitchFamily="49" charset="-122"/>
                <a:ea typeface="黑体" pitchFamily="49" charset="-122"/>
              </a:rPr>
              <a:t>——</a:t>
            </a:r>
            <a:r>
              <a:rPr lang="zh-CN" altLang="en-US" smtClean="0">
                <a:latin typeface="黑体" pitchFamily="49" charset="-122"/>
                <a:ea typeface="黑体" pitchFamily="49" charset="-122"/>
              </a:rPr>
              <a:t>为什么要自动学习特征</a:t>
            </a:r>
            <a:endParaRPr lang="en-US" altLang="zh-CN" smtClean="0">
              <a:latin typeface="黑体" pitchFamily="49" charset="-122"/>
              <a:ea typeface="黑体" pitchFamily="49" charset="-122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304800" y="1042988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4763" y="3657600"/>
            <a:ext cx="4414837" cy="568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04800" y="3733800"/>
            <a:ext cx="34432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ja-JP" altLang="en-US">
                <a:solidFill>
                  <a:srgbClr val="FFFFFF"/>
                </a:solidFill>
                <a:latin typeface="Adobe Caslon Pro"/>
                <a:ea typeface="MS PGothic" pitchFamily="34" charset="-128"/>
              </a:rPr>
              <a:t>“</a:t>
            </a:r>
            <a:r>
              <a:rPr lang="en-US" altLang="ja-JP">
                <a:solidFill>
                  <a:srgbClr val="FFFFFF"/>
                </a:solidFill>
                <a:latin typeface="Adobe Caslon Pro"/>
                <a:ea typeface="MS PGothic" pitchFamily="34" charset="-128"/>
              </a:rPr>
              <a:t>Tokens</a:t>
            </a:r>
            <a:r>
              <a:rPr lang="ja-JP" altLang="en-US">
                <a:solidFill>
                  <a:srgbClr val="FFFFFF"/>
                </a:solidFill>
                <a:latin typeface="Adobe Caslon Pro"/>
                <a:ea typeface="MS PGothic" pitchFamily="34" charset="-128"/>
              </a:rPr>
              <a:t>”</a:t>
            </a:r>
            <a:r>
              <a:rPr lang="en-US" altLang="ja-JP">
                <a:solidFill>
                  <a:srgbClr val="FFFFFF"/>
                </a:solidFill>
                <a:latin typeface="Adobe Caslon Pro"/>
                <a:ea typeface="MS PGothic" pitchFamily="34" charset="-128"/>
              </a:rPr>
              <a:t>  from Vision by D.Marr:</a:t>
            </a:r>
            <a:endParaRPr lang="en-US" altLang="zh-CN">
              <a:solidFill>
                <a:srgbClr val="FFFFFF"/>
              </a:solidFill>
              <a:latin typeface="Adobe Caslon Pro"/>
              <a:ea typeface="MS PGothic" pitchFamily="34" charset="-128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857250" y="2657475"/>
            <a:ext cx="561975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514475" y="2657475"/>
            <a:ext cx="561975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6200000" flipV="1">
            <a:off x="3252787" y="2443163"/>
            <a:ext cx="676275" cy="38100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6200000" flipV="1">
            <a:off x="3538537" y="2319338"/>
            <a:ext cx="676275" cy="38100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16200000" flipV="1">
            <a:off x="5667375" y="2657475"/>
            <a:ext cx="4191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10800000">
            <a:off x="5524500" y="2447925"/>
            <a:ext cx="695325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6200000" flipV="1">
            <a:off x="7510463" y="2633662"/>
            <a:ext cx="514350" cy="9525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7781925" y="2409825"/>
            <a:ext cx="3810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18" name="Rectangle 24"/>
          <p:cNvSpPr>
            <a:spLocks noChangeArrowheads="1"/>
          </p:cNvSpPr>
          <p:nvPr/>
        </p:nvSpPr>
        <p:spPr bwMode="auto">
          <a:xfrm>
            <a:off x="1060450" y="2952750"/>
            <a:ext cx="692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zh-CN" altLang="en-US" sz="2000">
                <a:solidFill>
                  <a:srgbClr val="FFFFFF"/>
                </a:solidFill>
                <a:latin typeface="Adobe Caslon Pro"/>
                <a:ea typeface="MS PGothic" pitchFamily="34" charset="-128"/>
              </a:rPr>
              <a:t>连续</a:t>
            </a:r>
          </a:p>
        </p:txBody>
      </p:sp>
      <p:sp>
        <p:nvSpPr>
          <p:cNvPr id="21519" name="Rectangle 25"/>
          <p:cNvSpPr>
            <a:spLocks noChangeArrowheads="1"/>
          </p:cNvSpPr>
          <p:nvPr/>
        </p:nvSpPr>
        <p:spPr bwMode="auto">
          <a:xfrm>
            <a:off x="3651250" y="2971800"/>
            <a:ext cx="692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zh-CN" altLang="en-US" sz="2000">
                <a:solidFill>
                  <a:srgbClr val="FFFFFF"/>
                </a:solidFill>
                <a:latin typeface="Adobe Caslon Pro"/>
                <a:ea typeface="MS PGothic" pitchFamily="34" charset="-128"/>
              </a:rPr>
              <a:t>平行</a:t>
            </a:r>
          </a:p>
        </p:txBody>
      </p:sp>
      <p:sp>
        <p:nvSpPr>
          <p:cNvPr id="21520" name="Rectangle 26"/>
          <p:cNvSpPr>
            <a:spLocks noChangeArrowheads="1"/>
          </p:cNvSpPr>
          <p:nvPr/>
        </p:nvSpPr>
        <p:spPr bwMode="auto">
          <a:xfrm>
            <a:off x="5556250" y="2952750"/>
            <a:ext cx="692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zh-CN" altLang="en-US" sz="2000">
                <a:solidFill>
                  <a:srgbClr val="FFFFFF"/>
                </a:solidFill>
                <a:latin typeface="Adobe Caslon Pro"/>
                <a:ea typeface="MS PGothic" pitchFamily="34" charset="-128"/>
              </a:rPr>
              <a:t>连接</a:t>
            </a:r>
          </a:p>
        </p:txBody>
      </p:sp>
      <p:sp>
        <p:nvSpPr>
          <p:cNvPr id="21521" name="Rectangle 27"/>
          <p:cNvSpPr>
            <a:spLocks noChangeArrowheads="1"/>
          </p:cNvSpPr>
          <p:nvPr/>
        </p:nvSpPr>
        <p:spPr bwMode="auto">
          <a:xfrm>
            <a:off x="7543800" y="2952750"/>
            <a:ext cx="692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</a:pPr>
            <a:r>
              <a:rPr lang="zh-CN" altLang="en-US" sz="2000">
                <a:solidFill>
                  <a:srgbClr val="FFFFFF"/>
                </a:solidFill>
                <a:latin typeface="Adobe Caslon Pro"/>
                <a:ea typeface="MS PGothic" pitchFamily="34" charset="-128"/>
              </a:rPr>
              <a:t>拐角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47675" y="2047875"/>
            <a:ext cx="2095500" cy="1304925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2800350" y="2047875"/>
            <a:ext cx="2009775" cy="1304925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067300" y="2047875"/>
            <a:ext cx="1695450" cy="1304925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6991350" y="2047875"/>
            <a:ext cx="1905000" cy="1304925"/>
          </a:xfrm>
          <a:prstGeom prst="rect">
            <a:avLst/>
          </a:prstGeom>
          <a:noFill/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34" name="Picture 10" descr="ermine"/>
          <p:cNvPicPr>
            <a:picLocks noChangeAspect="1" noChangeArrowheads="1"/>
          </p:cNvPicPr>
          <p:nvPr/>
        </p:nvPicPr>
        <p:blipFill>
          <a:blip r:embed="rId4"/>
          <a:srcRect l="59932" t="23151" r="31876" b="71706"/>
          <a:stretch>
            <a:fillRect/>
          </a:stretch>
        </p:blipFill>
        <p:spPr bwMode="auto">
          <a:xfrm>
            <a:off x="4589463" y="5070475"/>
            <a:ext cx="650875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" name="Picture 11" descr="ermine"/>
          <p:cNvPicPr>
            <a:picLocks noChangeAspect="1" noChangeArrowheads="1"/>
          </p:cNvPicPr>
          <p:nvPr/>
        </p:nvPicPr>
        <p:blipFill>
          <a:blip r:embed="rId4"/>
          <a:srcRect l="50569" t="17148" r="37727" b="76851"/>
          <a:stretch>
            <a:fillRect/>
          </a:stretch>
        </p:blipFill>
        <p:spPr bwMode="auto">
          <a:xfrm>
            <a:off x="5992813" y="5026025"/>
            <a:ext cx="812800" cy="56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Picture 12" descr="bicycle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67500" t="75458"/>
          <a:stretch>
            <a:fillRect/>
          </a:stretch>
        </p:blipFill>
        <p:spPr bwMode="auto">
          <a:xfrm>
            <a:off x="1636713" y="5270500"/>
            <a:ext cx="731837" cy="33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Picture 18" descr="violin"/>
          <p:cNvPicPr>
            <a:picLocks noChangeAspect="1" noChangeArrowheads="1"/>
          </p:cNvPicPr>
          <p:nvPr/>
        </p:nvPicPr>
        <p:blipFill>
          <a:blip r:embed="rId6"/>
          <a:srcRect t="26286" b="52684"/>
          <a:stretch>
            <a:fillRect/>
          </a:stretch>
        </p:blipFill>
        <p:spPr bwMode="auto">
          <a:xfrm>
            <a:off x="7210425" y="4933950"/>
            <a:ext cx="1257300" cy="611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" name="Picture 20" descr="violin"/>
          <p:cNvPicPr>
            <a:picLocks noChangeAspect="1" noChangeArrowheads="1"/>
          </p:cNvPicPr>
          <p:nvPr/>
        </p:nvPicPr>
        <p:blipFill>
          <a:blip r:embed="rId6"/>
          <a:srcRect t="76233"/>
          <a:stretch>
            <a:fillRect/>
          </a:stretch>
        </p:blipFill>
        <p:spPr bwMode="auto">
          <a:xfrm>
            <a:off x="2835275" y="5175250"/>
            <a:ext cx="105727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277813" y="4473575"/>
            <a:ext cx="16700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  <a:buFont typeface="Wingdings" pitchFamily="2" charset="2"/>
              <a:buChar char="ü"/>
            </a:pPr>
            <a:r>
              <a:rPr lang="zh-CN" altLang="en-US" sz="2000">
                <a:solidFill>
                  <a:srgbClr val="FFFFFF"/>
                </a:solidFill>
                <a:latin typeface="楷体" pitchFamily="49" charset="-122"/>
                <a:ea typeface="楷体" pitchFamily="49" charset="-122"/>
              </a:rPr>
              <a:t>物体部件</a:t>
            </a:r>
            <a:r>
              <a:rPr lang="en-US" altLang="zh-CN" sz="2000">
                <a:solidFill>
                  <a:srgbClr val="FFFFFF"/>
                </a:solidFill>
                <a:latin typeface="楷体" pitchFamily="49" charset="-122"/>
                <a:ea typeface="楷体" pitchFamily="49" charset="-122"/>
              </a:rPr>
              <a:t>: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911225" y="4419600"/>
            <a:ext cx="7323138" cy="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14400" y="5791200"/>
            <a:ext cx="7323138" cy="0"/>
          </a:xfrm>
          <a:prstGeom prst="line">
            <a:avLst/>
          </a:prstGeom>
          <a:ln w="2540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228600" y="6096000"/>
            <a:ext cx="870585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>
              <a:spcBef>
                <a:spcPct val="20000"/>
              </a:spcBef>
              <a:buFont typeface="Arial" charset="0"/>
              <a:buChar char="•"/>
            </a:pPr>
            <a:r>
              <a:rPr lang="zh-CN" altLang="en-US" sz="2800">
                <a:solidFill>
                  <a:srgbClr val="FFFFFF"/>
                </a:solidFill>
                <a:latin typeface="Adobe Caslon Pro"/>
                <a:ea typeface="楷体" pitchFamily="49" charset="-122"/>
              </a:rPr>
              <a:t>他们对于人工而言是十分困难的，那么如何学习呢？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1" grpId="0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zh-CN" altLang="en-US" smtClean="0">
                <a:latin typeface="黑体" pitchFamily="49" charset="-122"/>
                <a:ea typeface="黑体" pitchFamily="49" charset="-122"/>
              </a:rPr>
              <a:t>动 机</a:t>
            </a:r>
            <a:r>
              <a:rPr lang="en-US" altLang="zh-CN" smtClean="0">
                <a:latin typeface="黑体" pitchFamily="49" charset="-122"/>
                <a:ea typeface="黑体" pitchFamily="49" charset="-122"/>
              </a:rPr>
              <a:t>——</a:t>
            </a:r>
            <a:r>
              <a:rPr lang="zh-CN" altLang="en-US" smtClean="0">
                <a:latin typeface="黑体" pitchFamily="49" charset="-122"/>
                <a:ea typeface="黑体" pitchFamily="49" charset="-122"/>
              </a:rPr>
              <a:t>为什么要自动学习特征</a:t>
            </a:r>
          </a:p>
        </p:txBody>
      </p:sp>
      <p:sp>
        <p:nvSpPr>
          <p:cNvPr id="23554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1971675"/>
            <a:ext cx="8229600" cy="5257800"/>
          </a:xfrm>
        </p:spPr>
        <p:txBody>
          <a:bodyPr/>
          <a:lstStyle/>
          <a:p>
            <a:pPr>
              <a:lnSpc>
                <a:spcPct val="90000"/>
              </a:lnSpc>
            </a:pPr>
            <a:endParaRPr lang="zh-CN" altLang="en-US" sz="2400" b="1" smtClean="0">
              <a:latin typeface="Adobe Caslon Pro"/>
              <a:ea typeface="楷体" pitchFamily="49" charset="-122"/>
            </a:endParaRPr>
          </a:p>
          <a:p>
            <a:pPr>
              <a:lnSpc>
                <a:spcPct val="90000"/>
              </a:lnSpc>
            </a:pPr>
            <a:endParaRPr lang="zh-CN" altLang="en-US" sz="2400" b="1" smtClean="0">
              <a:latin typeface="Adobe Caslon Pro"/>
              <a:ea typeface="楷体" pitchFamily="49" charset="-122"/>
            </a:endParaRPr>
          </a:p>
          <a:p>
            <a:pPr>
              <a:lnSpc>
                <a:spcPct val="90000"/>
              </a:lnSpc>
            </a:pPr>
            <a:endParaRPr lang="zh-CN" altLang="en-US" sz="2400" b="1" smtClean="0">
              <a:latin typeface="Adobe Caslon Pro"/>
              <a:ea typeface="楷体" pitchFamily="49" charset="-122"/>
            </a:endParaRPr>
          </a:p>
          <a:p>
            <a:pPr>
              <a:lnSpc>
                <a:spcPct val="90000"/>
              </a:lnSpc>
            </a:pPr>
            <a:endParaRPr lang="zh-CN" altLang="en-US" sz="2400" b="1" smtClean="0">
              <a:latin typeface="Adobe Caslon Pro"/>
              <a:ea typeface="楷体" pitchFamily="49" charset="-122"/>
            </a:endParaRPr>
          </a:p>
          <a:p>
            <a:pPr>
              <a:lnSpc>
                <a:spcPct val="90000"/>
              </a:lnSpc>
            </a:pPr>
            <a:endParaRPr lang="zh-CN" altLang="en-US" sz="2400" b="1" smtClean="0">
              <a:latin typeface="Adobe Caslon Pro"/>
              <a:ea typeface="楷体" pitchFamily="49" charset="-122"/>
            </a:endParaRPr>
          </a:p>
          <a:p>
            <a:pPr>
              <a:lnSpc>
                <a:spcPct val="90000"/>
              </a:lnSpc>
            </a:pPr>
            <a:endParaRPr lang="zh-CN" altLang="en-US" sz="2400" b="1" smtClean="0">
              <a:latin typeface="Adobe Caslon Pro"/>
              <a:ea typeface="楷体" pitchFamily="49" charset="-122"/>
            </a:endParaRPr>
          </a:p>
          <a:p>
            <a:pPr>
              <a:lnSpc>
                <a:spcPct val="90000"/>
              </a:lnSpc>
            </a:pPr>
            <a:endParaRPr lang="zh-CN" altLang="en-US" sz="2400" b="1" smtClean="0">
              <a:latin typeface="Adobe Caslon Pro"/>
              <a:ea typeface="楷体" pitchFamily="49" charset="-122"/>
            </a:endParaRPr>
          </a:p>
          <a:p>
            <a:pPr>
              <a:lnSpc>
                <a:spcPct val="90000"/>
              </a:lnSpc>
            </a:pPr>
            <a:endParaRPr lang="zh-CN" altLang="en-US" sz="2400" b="1" smtClean="0">
              <a:latin typeface="Adobe Caslon Pro"/>
              <a:ea typeface="楷体" pitchFamily="49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000" b="1" smtClean="0">
                <a:latin typeface="Adobe Caslon Pro"/>
                <a:ea typeface="楷体" pitchFamily="49" charset="-122"/>
              </a:rPr>
              <a:t>一般而言，特征越多，给出信息就越多，识别准确性会得到提升；</a:t>
            </a:r>
          </a:p>
          <a:p>
            <a:pPr>
              <a:lnSpc>
                <a:spcPct val="90000"/>
              </a:lnSpc>
            </a:pPr>
            <a:r>
              <a:rPr lang="zh-CN" altLang="en-US" sz="2000" b="1" smtClean="0">
                <a:latin typeface="Adobe Caslon Pro"/>
                <a:ea typeface="楷体" pitchFamily="49" charset="-122"/>
              </a:rPr>
              <a:t>但特征多，计算复杂度增加，探索的空间大，可以用来训练的数据在每个特征上就会稀疏。</a:t>
            </a:r>
          </a:p>
          <a:p>
            <a:pPr>
              <a:lnSpc>
                <a:spcPct val="90000"/>
              </a:lnSpc>
            </a:pPr>
            <a:r>
              <a:rPr lang="zh-CN" altLang="en-US" sz="2400" b="1" smtClean="0">
                <a:solidFill>
                  <a:srgbClr val="FF0000"/>
                </a:solidFill>
                <a:latin typeface="Adobe Caslon Pro"/>
                <a:ea typeface="楷体" pitchFamily="49" charset="-122"/>
              </a:rPr>
              <a:t>结论：不一定特征越多越好！需要有多少个特征，需要学习确定。</a:t>
            </a:r>
          </a:p>
        </p:txBody>
      </p:sp>
      <p:pic>
        <p:nvPicPr>
          <p:cNvPr id="23555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7763" y="1285875"/>
            <a:ext cx="65532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algn="l"/>
            <a:r>
              <a:rPr lang="zh-CN" altLang="en-US" b="1" smtClean="0">
                <a:latin typeface="黑体" pitchFamily="49" charset="-122"/>
                <a:ea typeface="黑体" pitchFamily="49" charset="-122"/>
              </a:rPr>
              <a:t>动 机</a:t>
            </a:r>
            <a:r>
              <a:rPr lang="en-US" altLang="zh-CN" b="1" smtClean="0">
                <a:latin typeface="黑体" pitchFamily="49" charset="-122"/>
                <a:ea typeface="黑体" pitchFamily="49" charset="-122"/>
              </a:rPr>
              <a:t>——</a:t>
            </a:r>
            <a:r>
              <a:rPr lang="zh-CN" altLang="en-US" b="1" smtClean="0">
                <a:latin typeface="黑体" pitchFamily="49" charset="-122"/>
                <a:ea typeface="黑体" pitchFamily="49" charset="-122"/>
              </a:rPr>
              <a:t>为什么采用层次网络结构</a:t>
            </a:r>
          </a:p>
        </p:txBody>
      </p:sp>
      <p:sp>
        <p:nvSpPr>
          <p:cNvPr id="24578" name="Rectangle 3"/>
          <p:cNvSpPr>
            <a:spLocks noGrp="1"/>
          </p:cNvSpPr>
          <p:nvPr>
            <p:ph type="body" idx="1"/>
          </p:nvPr>
        </p:nvSpPr>
        <p:spPr>
          <a:xfrm>
            <a:off x="457200" y="1295400"/>
            <a:ext cx="8229600" cy="4525963"/>
          </a:xfrm>
        </p:spPr>
        <p:txBody>
          <a:bodyPr/>
          <a:lstStyle/>
          <a:p>
            <a:r>
              <a:rPr lang="zh-CN" altLang="en-US" sz="2400" b="1" smtClean="0">
                <a:latin typeface="Adobe Caslon Pro"/>
                <a:ea typeface="楷体" pitchFamily="49" charset="-122"/>
              </a:rPr>
              <a:t>人脑视觉机理</a:t>
            </a:r>
            <a:endParaRPr lang="en-US" altLang="zh-CN" sz="2400" smtClean="0">
              <a:latin typeface="楷体" pitchFamily="49" charset="-122"/>
              <a:ea typeface="楷体" pitchFamily="49" charset="-122"/>
            </a:endParaRPr>
          </a:p>
          <a:p>
            <a:pPr>
              <a:buFont typeface="Wingdings" pitchFamily="2" charset="2"/>
              <a:buChar char="ü"/>
            </a:pPr>
            <a:r>
              <a:rPr lang="en-US" altLang="zh-CN" sz="2400" smtClean="0">
                <a:latin typeface="楷体" pitchFamily="49" charset="-122"/>
                <a:ea typeface="楷体" pitchFamily="49" charset="-122"/>
              </a:rPr>
              <a:t>1981</a:t>
            </a:r>
            <a:r>
              <a:rPr lang="zh-CN" altLang="en-US" sz="2400" smtClean="0">
                <a:latin typeface="楷体" pitchFamily="49" charset="-122"/>
                <a:ea typeface="楷体" pitchFamily="49" charset="-122"/>
              </a:rPr>
              <a:t>年的诺贝尔医学奖获得者 </a:t>
            </a:r>
            <a:r>
              <a:rPr lang="en-US" altLang="zh-CN" sz="2400" smtClean="0">
                <a:latin typeface="楷体" pitchFamily="49" charset="-122"/>
                <a:ea typeface="楷体" pitchFamily="49" charset="-122"/>
              </a:rPr>
              <a:t>David Hubel</a:t>
            </a:r>
            <a:r>
              <a:rPr lang="zh-CN" altLang="en-US" sz="2400" smtClean="0">
                <a:latin typeface="楷体" pitchFamily="49" charset="-122"/>
                <a:ea typeface="楷体" pitchFamily="49" charset="-122"/>
              </a:rPr>
              <a:t>和</a:t>
            </a:r>
            <a:r>
              <a:rPr lang="en-US" altLang="zh-CN" sz="2400" smtClean="0">
                <a:latin typeface="楷体" pitchFamily="49" charset="-122"/>
                <a:ea typeface="楷体" pitchFamily="49" charset="-122"/>
              </a:rPr>
              <a:t>TorstenWiesel</a:t>
            </a:r>
            <a:r>
              <a:rPr lang="zh-CN" altLang="en-US" sz="2400" smtClean="0">
                <a:latin typeface="楷体" pitchFamily="49" charset="-122"/>
                <a:ea typeface="楷体" pitchFamily="49" charset="-122"/>
              </a:rPr>
              <a:t>发现了视觉系统的信息处理机制</a:t>
            </a:r>
          </a:p>
          <a:p>
            <a:pPr>
              <a:buFont typeface="Wingdings" pitchFamily="2" charset="2"/>
              <a:buChar char="ü"/>
            </a:pPr>
            <a:r>
              <a:rPr lang="zh-CN" altLang="en-US" sz="2400" smtClean="0">
                <a:latin typeface="楷体" pitchFamily="49" charset="-122"/>
                <a:ea typeface="楷体" pitchFamily="49" charset="-122"/>
              </a:rPr>
              <a:t>发现了一种被称为“方向选择性细胞的神经元细胞，当瞳孔发现了眼前的物体的边缘，而且这个边缘指向某个方向时，这种神经元细胞就会活跃</a:t>
            </a:r>
          </a:p>
        </p:txBody>
      </p:sp>
      <p:pic>
        <p:nvPicPr>
          <p:cNvPr id="24579" name="Picture 4"/>
          <p:cNvPicPr>
            <a:picLocks noChangeAspect="1" noChangeArrowheads="1"/>
          </p:cNvPicPr>
          <p:nvPr/>
        </p:nvPicPr>
        <p:blipFill>
          <a:blip r:embed="rId2"/>
          <a:srcRect l="29283" t="28125" r="19180" b="21875"/>
          <a:stretch>
            <a:fillRect/>
          </a:stretch>
        </p:blipFill>
        <p:spPr bwMode="auto">
          <a:xfrm>
            <a:off x="1752600" y="3667125"/>
            <a:ext cx="5715000" cy="311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" name="Straight Connector 3"/>
          <p:cNvCxnSpPr/>
          <p:nvPr/>
        </p:nvCxnSpPr>
        <p:spPr>
          <a:xfrm>
            <a:off x="304800" y="1143000"/>
            <a:ext cx="8621713" cy="0"/>
          </a:xfrm>
          <a:prstGeom prst="line">
            <a:avLst/>
          </a:prstGeom>
          <a:ln w="50800" cap="rnd">
            <a:solidFill>
              <a:srgbClr val="EAB2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18581</TotalTime>
  <Words>2788</Words>
  <Application>Microsoft Office PowerPoint</Application>
  <PresentationFormat>全屏显示(4:3)</PresentationFormat>
  <Paragraphs>283</Paragraphs>
  <Slides>41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5" baseType="lpstr">
      <vt:lpstr>Adobe Caslon Pro</vt:lpstr>
      <vt:lpstr>Albertus Extra Bold</vt:lpstr>
      <vt:lpstr>Lucida Grande</vt:lpstr>
      <vt:lpstr>ＭＳ Ｐゴシック</vt:lpstr>
      <vt:lpstr>ＭＳ Ｐゴシック</vt:lpstr>
      <vt:lpstr>黑体</vt:lpstr>
      <vt:lpstr>华文楷体</vt:lpstr>
      <vt:lpstr>楷体</vt:lpstr>
      <vt:lpstr>宋体</vt:lpstr>
      <vt:lpstr>Arial</vt:lpstr>
      <vt:lpstr>Arial Narrow</vt:lpstr>
      <vt:lpstr>Calibri</vt:lpstr>
      <vt:lpstr>Wingdings</vt:lpstr>
      <vt:lpstr>2_Office Theme</vt:lpstr>
      <vt:lpstr>PowerPoint 演示文稿</vt:lpstr>
      <vt:lpstr>目 录</vt:lpstr>
      <vt:lpstr>概 述</vt:lpstr>
      <vt:lpstr>动 机</vt:lpstr>
      <vt:lpstr>动 机——为什么要自动学习特征</vt:lpstr>
      <vt:lpstr>动 机——为什么要自动学习特征</vt:lpstr>
      <vt:lpstr>动 机——为什么要自动学习特征</vt:lpstr>
      <vt:lpstr>动 机——为什么要自动学习特征</vt:lpstr>
      <vt:lpstr>动 机——为什么采用层次网络结构</vt:lpstr>
      <vt:lpstr>动 机——为什么采用层次网络结构</vt:lpstr>
      <vt:lpstr>动 机——为什么采用层次网络结构</vt:lpstr>
      <vt:lpstr>动 机——为什么采用层次网络结构</vt:lpstr>
      <vt:lpstr>动 机——为什么采用层次网络结构</vt:lpstr>
      <vt:lpstr>动 机——为什么采用层次网络结构</vt:lpstr>
      <vt:lpstr>动 机——为什么采用层次网络结构</vt:lpstr>
      <vt:lpstr>深度学习</vt:lpstr>
      <vt:lpstr>深度学习</vt:lpstr>
      <vt:lpstr>深度学习</vt:lpstr>
      <vt:lpstr>深度学习 vs. 神经网络</vt:lpstr>
      <vt:lpstr>深度学习 vs. 神经网络</vt:lpstr>
      <vt:lpstr>深度学习 vs. 神经网络</vt:lpstr>
      <vt:lpstr>深度学习训练过程</vt:lpstr>
      <vt:lpstr>深度学习训练过程</vt:lpstr>
      <vt:lpstr>深度学习训练过程</vt:lpstr>
      <vt:lpstr>深度学习训练过程</vt:lpstr>
      <vt:lpstr>深度学习训练过程</vt:lpstr>
      <vt:lpstr>深度学习的具体模型及方法</vt:lpstr>
      <vt:lpstr>深度学习的应用</vt:lpstr>
      <vt:lpstr>深度学习的应用</vt:lpstr>
      <vt:lpstr>深度学习的应用</vt:lpstr>
      <vt:lpstr>深度学习的应用</vt:lpstr>
      <vt:lpstr>深度学习的应用</vt:lpstr>
      <vt:lpstr>深度学习的应用</vt:lpstr>
      <vt:lpstr>深度学习的应用</vt:lpstr>
      <vt:lpstr>参考文献</vt:lpstr>
      <vt:lpstr>参考文献</vt:lpstr>
      <vt:lpstr>参考文献</vt:lpstr>
      <vt:lpstr>参考文献</vt:lpstr>
      <vt:lpstr>参考文献</vt:lpstr>
      <vt:lpstr>参考文献</vt:lpstr>
      <vt:lpstr>相关程序软件及链接</vt:lpstr>
    </vt:vector>
  </TitlesOfParts>
  <Company>NYU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Rob Fergus</dc:creator>
  <cp:lastModifiedBy>liyan zhang</cp:lastModifiedBy>
  <cp:revision>351</cp:revision>
  <dcterms:created xsi:type="dcterms:W3CDTF">2011-08-18T19:05:52Z</dcterms:created>
  <dcterms:modified xsi:type="dcterms:W3CDTF">2016-11-20T13:06:10Z</dcterms:modified>
</cp:coreProperties>
</file>